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3.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4.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ink/ink1.xml" ContentType="application/inkml+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6.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handoutMasterIdLst>
    <p:handoutMasterId r:id="rId37"/>
  </p:handoutMasterIdLst>
  <p:sldIdLst>
    <p:sldId id="342" r:id="rId5"/>
    <p:sldId id="340" r:id="rId6"/>
    <p:sldId id="341" r:id="rId7"/>
    <p:sldId id="264" r:id="rId8"/>
    <p:sldId id="378" r:id="rId9"/>
    <p:sldId id="379" r:id="rId10"/>
    <p:sldId id="333" r:id="rId11"/>
    <p:sldId id="343" r:id="rId12"/>
    <p:sldId id="344" r:id="rId13"/>
    <p:sldId id="345" r:id="rId14"/>
    <p:sldId id="347" r:id="rId15"/>
    <p:sldId id="373" r:id="rId16"/>
    <p:sldId id="349" r:id="rId17"/>
    <p:sldId id="350" r:id="rId18"/>
    <p:sldId id="353" r:id="rId19"/>
    <p:sldId id="354" r:id="rId20"/>
    <p:sldId id="355" r:id="rId21"/>
    <p:sldId id="371" r:id="rId22"/>
    <p:sldId id="356" r:id="rId23"/>
    <p:sldId id="358" r:id="rId24"/>
    <p:sldId id="359" r:id="rId25"/>
    <p:sldId id="360" r:id="rId26"/>
    <p:sldId id="361" r:id="rId27"/>
    <p:sldId id="362" r:id="rId28"/>
    <p:sldId id="364" r:id="rId29"/>
    <p:sldId id="365" r:id="rId30"/>
    <p:sldId id="380" r:id="rId31"/>
    <p:sldId id="376" r:id="rId32"/>
    <p:sldId id="266" r:id="rId33"/>
    <p:sldId id="269" r:id="rId34"/>
    <p:sldId id="3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C7B"/>
    <a:srgbClr val="8786B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8DD48-A79C-4B32-93EB-C982D6CFFE23}" v="5" dt="2025-11-17T16:21:13.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106" d="100"/>
          <a:sy n="106" d="100"/>
        </p:scale>
        <p:origin x="792" y="114"/>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766127-DB66-C832-4FB8-8FC04E9B6F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8F65D0-3966-7F01-7789-6389CA9347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544CF-F293-44C8-A80A-B74E67960F0B}" type="datetimeFigureOut">
              <a:rPr lang="en-US" smtClean="0"/>
              <a:t>11/17/2025</a:t>
            </a:fld>
            <a:endParaRPr lang="en-US"/>
          </a:p>
        </p:txBody>
      </p:sp>
      <p:sp>
        <p:nvSpPr>
          <p:cNvPr id="4" name="Footer Placeholder 3">
            <a:extLst>
              <a:ext uri="{FF2B5EF4-FFF2-40B4-BE49-F238E27FC236}">
                <a16:creationId xmlns:a16="http://schemas.microsoft.com/office/drawing/2014/main" id="{0AE0510A-C6FF-0AD7-9F7E-82AED8DD1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D26E79-BC65-D52A-2932-3B55343D56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705729-2CF9-4C89-AD0F-ED6393831E22}" type="slidenum">
              <a:rPr lang="en-US" smtClean="0"/>
              <a:t>‹#›</a:t>
            </a:fld>
            <a:endParaRPr lang="en-US"/>
          </a:p>
        </p:txBody>
      </p:sp>
    </p:spTree>
    <p:extLst>
      <p:ext uri="{BB962C8B-B14F-4D97-AF65-F5344CB8AC3E}">
        <p14:creationId xmlns:p14="http://schemas.microsoft.com/office/powerpoint/2010/main" val="377509083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5:26:23.01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165B8-EE03-499B-A6B2-9F86C6253AF9}"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01818-A1CF-4156-98EB-9A43DB7F5C24}" type="slidenum">
              <a:rPr lang="en-US" smtClean="0"/>
              <a:t>‹#›</a:t>
            </a:fld>
            <a:endParaRPr lang="en-US"/>
          </a:p>
        </p:txBody>
      </p:sp>
    </p:spTree>
    <p:extLst>
      <p:ext uri="{BB962C8B-B14F-4D97-AF65-F5344CB8AC3E}">
        <p14:creationId xmlns:p14="http://schemas.microsoft.com/office/powerpoint/2010/main" val="194079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01818-A1CF-4156-98EB-9A43DB7F5C24}" type="slidenum">
              <a:rPr lang="en-US" smtClean="0"/>
              <a:t>3</a:t>
            </a:fld>
            <a:endParaRPr lang="en-US"/>
          </a:p>
        </p:txBody>
      </p:sp>
    </p:spTree>
    <p:extLst>
      <p:ext uri="{BB962C8B-B14F-4D97-AF65-F5344CB8AC3E}">
        <p14:creationId xmlns:p14="http://schemas.microsoft.com/office/powerpoint/2010/main" val="118063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01818-A1CF-4156-98EB-9A43DB7F5C24}" type="slidenum">
              <a:rPr lang="en-US" smtClean="0"/>
              <a:t>12</a:t>
            </a:fld>
            <a:endParaRPr lang="en-US"/>
          </a:p>
        </p:txBody>
      </p:sp>
    </p:spTree>
    <p:extLst>
      <p:ext uri="{BB962C8B-B14F-4D97-AF65-F5344CB8AC3E}">
        <p14:creationId xmlns:p14="http://schemas.microsoft.com/office/powerpoint/2010/main" val="394258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01818-A1CF-4156-98EB-9A43DB7F5C24}" type="slidenum">
              <a:rPr lang="en-US" smtClean="0"/>
              <a:t>16</a:t>
            </a:fld>
            <a:endParaRPr lang="en-US"/>
          </a:p>
        </p:txBody>
      </p:sp>
    </p:spTree>
    <p:extLst>
      <p:ext uri="{BB962C8B-B14F-4D97-AF65-F5344CB8AC3E}">
        <p14:creationId xmlns:p14="http://schemas.microsoft.com/office/powerpoint/2010/main" val="333441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01818-A1CF-4156-98EB-9A43DB7F5C24}" type="slidenum">
              <a:rPr lang="en-US" smtClean="0"/>
              <a:t>22</a:t>
            </a:fld>
            <a:endParaRPr lang="en-US"/>
          </a:p>
        </p:txBody>
      </p:sp>
    </p:spTree>
    <p:extLst>
      <p:ext uri="{BB962C8B-B14F-4D97-AF65-F5344CB8AC3E}">
        <p14:creationId xmlns:p14="http://schemas.microsoft.com/office/powerpoint/2010/main" val="143570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75d12f7c7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75d12f7c7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7671a4c7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7671a4c7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11/17/2025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11/17/2025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11/17/2025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11/17/2025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11/17/2025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11/17/2025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11/17/2025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11/17/2025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11/17/2025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11/17/2025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5.png"/><Relationship Id="rId5" Type="http://schemas.openxmlformats.org/officeDocument/2006/relationships/hyperlink" Target="https://www.pxfuel.com/en/search?q=john+day" TargetMode="Externa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image" Target="../media/image32.png"/><Relationship Id="rId4" Type="http://schemas.openxmlformats.org/officeDocument/2006/relationships/customXml" Target="../ink/ink1.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hyperlink" Target="https://www.thebluediamondgallery.com/wooden-tile/p/planning.html"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ebluediamondgallery.com/wooden-tile/p/planning.html" TargetMode="Externa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hyperlink" Target="https://universityinnovation.org/wiki/How_to_organize_a_kickass_planning_committee" TargetMode="External"/><Relationship Id="rId5" Type="http://schemas.openxmlformats.org/officeDocument/2006/relationships/image" Target="../media/image6.png"/><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view-image.php?image=283388&amp;picture=footsteps-in-snow"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Person writing on a notepad">
            <a:extLst>
              <a:ext uri="{FF2B5EF4-FFF2-40B4-BE49-F238E27FC236}">
                <a16:creationId xmlns:a16="http://schemas.microsoft.com/office/drawing/2014/main" id="{BE146BC5-A419-0455-D272-AD908843DBEF}"/>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566160"/>
          </a:xfrm>
        </p:spPr>
        <p:txBody>
          <a:bodyPr>
            <a:normAutofit/>
          </a:bodyPr>
          <a:lstStyle/>
          <a:p>
            <a:r>
              <a:rPr lang="en-US" dirty="0">
                <a:solidFill>
                  <a:srgbClr val="FFFFFF"/>
                </a:solidFill>
                <a:latin typeface="Century Gothic" panose="020B0502020202020204" pitchFamily="34" charset="0"/>
              </a:rPr>
              <a:t>Nevada, MO</a:t>
            </a:r>
            <a:br>
              <a:rPr lang="en-US" dirty="0">
                <a:solidFill>
                  <a:srgbClr val="FFFFFF"/>
                </a:solidFill>
                <a:latin typeface="Century Gothic" panose="020B0502020202020204" pitchFamily="34" charset="0"/>
              </a:rPr>
            </a:br>
            <a:r>
              <a:rPr lang="en-US" dirty="0">
                <a:solidFill>
                  <a:srgbClr val="FFFFFF"/>
                </a:solidFill>
                <a:latin typeface="Century Gothic" panose="020B0502020202020204" pitchFamily="34" charset="0"/>
              </a:rPr>
              <a:t>Comprehensive Plan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4645152"/>
            <a:ext cx="10058400" cy="1143000"/>
          </a:xfrm>
        </p:spPr>
        <p:txBody>
          <a:bodyPr>
            <a:normAutofit/>
          </a:bodyPr>
          <a:lstStyle/>
          <a:p>
            <a:r>
              <a:rPr lang="en-US">
                <a:solidFill>
                  <a:srgbClr val="FFFFFF"/>
                </a:solidFill>
                <a:latin typeface="Century Gothic" panose="020B0502020202020204" pitchFamily="34" charset="0"/>
              </a:rPr>
              <a:t>Kick-off Meeting</a:t>
            </a:r>
          </a:p>
        </p:txBody>
      </p:sp>
      <p:cxnSp>
        <p:nvCxnSpPr>
          <p:cNvPr id="90" name="Straight Connector 89">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8"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638496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8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92" name="Straight Connector 309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94" name="Rectangle 309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2200" b="1" dirty="0">
                <a:solidFill>
                  <a:srgbClr val="FFFFFF"/>
                </a:solidFill>
                <a:latin typeface="Century Gothic" panose="020B0502020202020204" pitchFamily="34" charset="0"/>
              </a:rPr>
              <a:t>Land Use </a:t>
            </a:r>
            <a:br>
              <a:rPr lang="en-US" sz="2200" b="1" dirty="0">
                <a:solidFill>
                  <a:srgbClr val="FFFFFF"/>
                </a:solidFill>
                <a:latin typeface="Century Gothic" panose="020B0502020202020204" pitchFamily="34" charset="0"/>
              </a:rPr>
            </a:br>
            <a:r>
              <a:rPr lang="en-US" sz="2200" b="1" dirty="0">
                <a:solidFill>
                  <a:srgbClr val="FFFFFF"/>
                </a:solidFill>
                <a:latin typeface="Century Gothic" panose="020B0502020202020204" pitchFamily="34" charset="0"/>
              </a:rPr>
              <a:t> </a:t>
            </a:r>
            <a:br>
              <a:rPr lang="en-US" sz="2200" b="1" dirty="0">
                <a:solidFill>
                  <a:srgbClr val="FFFFFF"/>
                </a:solidFill>
                <a:latin typeface="Century Gothic" panose="020B0502020202020204" pitchFamily="34" charset="0"/>
              </a:rPr>
            </a:br>
            <a:r>
              <a:rPr lang="en-US" sz="2200" b="1" dirty="0">
                <a:solidFill>
                  <a:srgbClr val="FFFFFF"/>
                </a:solidFill>
                <a:latin typeface="Century Gothic" panose="020B0502020202020204" pitchFamily="34" charset="0"/>
              </a:rPr>
              <a:t>Transportation</a:t>
            </a:r>
            <a:br>
              <a:rPr lang="en-US" sz="2200" b="1" dirty="0">
                <a:solidFill>
                  <a:srgbClr val="FFFFFF"/>
                </a:solidFill>
                <a:latin typeface="Century Gothic" panose="020B0502020202020204" pitchFamily="34" charset="0"/>
              </a:rPr>
            </a:br>
            <a:r>
              <a:rPr lang="en-US" sz="2200" b="1" dirty="0">
                <a:solidFill>
                  <a:srgbClr val="FFFFFF"/>
                </a:solidFill>
                <a:latin typeface="Century Gothic" panose="020B0502020202020204" pitchFamily="34" charset="0"/>
              </a:rPr>
              <a:t> </a:t>
            </a:r>
            <a:br>
              <a:rPr lang="en-US" sz="2200" b="1" dirty="0">
                <a:solidFill>
                  <a:srgbClr val="FFFFFF"/>
                </a:solidFill>
                <a:latin typeface="Century Gothic" panose="020B0502020202020204" pitchFamily="34" charset="0"/>
              </a:rPr>
            </a:br>
            <a:r>
              <a:rPr lang="en-US" sz="2200" b="1" dirty="0">
                <a:solidFill>
                  <a:srgbClr val="FFFFFF"/>
                </a:solidFill>
                <a:latin typeface="Century Gothic" panose="020B0502020202020204" pitchFamily="34" charset="0"/>
              </a:rPr>
              <a:t>Implementation</a:t>
            </a:r>
            <a:br>
              <a:rPr lang="en-US" sz="2200" b="1" dirty="0">
                <a:solidFill>
                  <a:srgbClr val="FFFFFF"/>
                </a:solidFill>
                <a:latin typeface="Century Gothic" panose="020B0502020202020204" pitchFamily="34" charset="0"/>
              </a:rPr>
            </a:br>
            <a:r>
              <a:rPr lang="en-US" sz="2200" b="1" dirty="0">
                <a:solidFill>
                  <a:srgbClr val="FFFFFF"/>
                </a:solidFill>
                <a:latin typeface="Century Gothic" panose="020B0502020202020204" pitchFamily="34" charset="0"/>
              </a:rPr>
              <a:t> </a:t>
            </a:r>
            <a:br>
              <a:rPr lang="en-US" sz="2200" b="1" dirty="0">
                <a:solidFill>
                  <a:srgbClr val="FFFFFF"/>
                </a:solidFill>
                <a:latin typeface="Century Gothic" panose="020B0502020202020204" pitchFamily="34" charset="0"/>
              </a:rPr>
            </a:br>
            <a:br>
              <a:rPr lang="en-US" sz="2200" b="1" i="1" dirty="0">
                <a:solidFill>
                  <a:srgbClr val="FFFFFF"/>
                </a:solidFill>
                <a:latin typeface="Century Gothic" panose="020B0502020202020204" pitchFamily="34" charset="0"/>
              </a:rPr>
            </a:br>
            <a:br>
              <a:rPr lang="en-US" sz="2200" b="1" i="1" dirty="0">
                <a:solidFill>
                  <a:srgbClr val="FFFFFF"/>
                </a:solidFill>
              </a:rPr>
            </a:br>
            <a:endParaRPr lang="en-US" sz="2200" b="1" i="1" dirty="0">
              <a:solidFill>
                <a:srgbClr val="FFFFFF"/>
              </a:solidFill>
            </a:endParaRPr>
          </a:p>
        </p:txBody>
      </p:sp>
      <p:cxnSp>
        <p:nvCxnSpPr>
          <p:cNvPr id="3096" name="Straight Connector 309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FC6405B-19CB-B427-0A88-45889C7D5C7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35095" y="10"/>
            <a:ext cx="7556889" cy="6857990"/>
          </a:xfrm>
          <a:prstGeom prst="rect">
            <a:avLst/>
          </a:prstGeom>
        </p:spPr>
      </p:pic>
    </p:spTree>
    <p:extLst>
      <p:ext uri="{BB962C8B-B14F-4D97-AF65-F5344CB8AC3E}">
        <p14:creationId xmlns:p14="http://schemas.microsoft.com/office/powerpoint/2010/main" val="18947958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6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6" name="Straight Connector 6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Rectangle 70">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2400" b="1" dirty="0">
                <a:solidFill>
                  <a:srgbClr val="FFFFFF"/>
                </a:solidFill>
                <a:latin typeface="Century Gothic" panose="020B0502020202020204" pitchFamily="34" charset="0"/>
              </a:rPr>
              <a:t>Introduction</a:t>
            </a:r>
            <a:br>
              <a:rPr lang="en-US" sz="1800" b="1" dirty="0">
                <a:solidFill>
                  <a:srgbClr val="FFFFFF"/>
                </a:solidFill>
              </a:rPr>
            </a:br>
            <a:r>
              <a:rPr lang="en-US" sz="1800" b="1" dirty="0">
                <a:solidFill>
                  <a:srgbClr val="FFFFFF"/>
                </a:solidFill>
              </a:rPr>
              <a:t> </a:t>
            </a:r>
            <a:br>
              <a:rPr lang="en-US" sz="1800" b="1" dirty="0">
                <a:solidFill>
                  <a:srgbClr val="FFFFFF"/>
                </a:solidFill>
              </a:rPr>
            </a:br>
            <a:br>
              <a:rPr lang="en-US" sz="1800" b="1" dirty="0">
                <a:solidFill>
                  <a:srgbClr val="FFFFFF"/>
                </a:solidFill>
              </a:rPr>
            </a:br>
            <a:br>
              <a:rPr lang="en-US" sz="1800" b="1" dirty="0">
                <a:solidFill>
                  <a:srgbClr val="FFFFFF"/>
                </a:solidFill>
              </a:rPr>
            </a:br>
            <a:br>
              <a:rPr lang="en-US" sz="1800" b="1" dirty="0">
                <a:solidFill>
                  <a:srgbClr val="FFFFFF"/>
                </a:solidFill>
              </a:rPr>
            </a:br>
            <a:br>
              <a:rPr lang="en-US" sz="1800" b="1" dirty="0">
                <a:solidFill>
                  <a:srgbClr val="FFFFFF"/>
                </a:solidFill>
              </a:rPr>
            </a:br>
            <a:br>
              <a:rPr lang="en-US" sz="1800" b="1" dirty="0">
                <a:solidFill>
                  <a:srgbClr val="FFFFFF"/>
                </a:solidFill>
              </a:rPr>
            </a:br>
            <a:br>
              <a:rPr lang="en-US" sz="1800" b="1" dirty="0">
                <a:solidFill>
                  <a:srgbClr val="FFFFFF"/>
                </a:solidFill>
              </a:rPr>
            </a:br>
            <a:br>
              <a:rPr lang="en-US" sz="1800" dirty="0">
                <a:solidFill>
                  <a:srgbClr val="FFFFFF"/>
                </a:solidFill>
              </a:rPr>
            </a:br>
            <a:endParaRPr lang="en-US" sz="1800" i="1" dirty="0">
              <a:solidFill>
                <a:srgbClr val="FFFFFF"/>
              </a:solidFill>
            </a:endParaRPr>
          </a:p>
        </p:txBody>
      </p:sp>
      <p:cxnSp>
        <p:nvCxnSpPr>
          <p:cNvPr id="78" name="Straight Connector 72">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2" name="Picture 51" descr="Hands on track">
            <a:extLst>
              <a:ext uri="{FF2B5EF4-FFF2-40B4-BE49-F238E27FC236}">
                <a16:creationId xmlns:a16="http://schemas.microsoft.com/office/drawing/2014/main" id="{3EFCD9B9-4879-D89D-2A9B-8EFB792DBD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35095" y="10"/>
            <a:ext cx="7556889" cy="6857990"/>
          </a:xfrm>
          <a:prstGeom prst="rect">
            <a:avLst/>
          </a:prstGeom>
        </p:spPr>
      </p:pic>
    </p:spTree>
    <p:extLst>
      <p:ext uri="{BB962C8B-B14F-4D97-AF65-F5344CB8AC3E}">
        <p14:creationId xmlns:p14="http://schemas.microsoft.com/office/powerpoint/2010/main" val="324819403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1" name="Straight Connector 8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44A37DD3-1B84-4776-94E1-C0AAA5C0F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816288" y="5490241"/>
            <a:ext cx="7137263" cy="1280161"/>
          </a:xfrm>
        </p:spPr>
        <p:txBody>
          <a:bodyPr vert="horz" lIns="91440" tIns="45720" rIns="91440" bIns="45720" rtlCol="0" anchor="ctr">
            <a:normAutofit fontScale="90000"/>
          </a:bodyPr>
          <a:lstStyle/>
          <a:p>
            <a:pPr algn="r"/>
            <a:r>
              <a:rPr lang="en-US" sz="1200" b="1" dirty="0">
                <a:solidFill>
                  <a:srgbClr val="FFFFFF"/>
                </a:solidFill>
              </a:rPr>
              <a:t>Community Engagement - Digital</a:t>
            </a:r>
            <a:br>
              <a:rPr lang="en-US" sz="1200" b="1" dirty="0">
                <a:solidFill>
                  <a:srgbClr val="FFFFFF"/>
                </a:solidFill>
              </a:rPr>
            </a:br>
            <a:r>
              <a:rPr lang="en-US" sz="1200" b="1" dirty="0">
                <a:solidFill>
                  <a:srgbClr val="FFFFFF"/>
                </a:solidFill>
              </a:rPr>
              <a:t> </a:t>
            </a:r>
            <a:br>
              <a:rPr lang="en-US" sz="1200" b="1" dirty="0">
                <a:solidFill>
                  <a:srgbClr val="FFFFFF"/>
                </a:solidFill>
              </a:rPr>
            </a:br>
            <a:br>
              <a:rPr lang="en-US" sz="1200" dirty="0">
                <a:solidFill>
                  <a:srgbClr val="FFFFFF"/>
                </a:solidFill>
              </a:rPr>
            </a:br>
            <a:r>
              <a:rPr lang="en-US" sz="1600" dirty="0">
                <a:solidFill>
                  <a:srgbClr val="FFFFFF"/>
                </a:solidFill>
                <a:latin typeface="Century Gothic" panose="020B0502020202020204" pitchFamily="34" charset="0"/>
              </a:rPr>
              <a:t>One crowdsource map for the community</a:t>
            </a:r>
            <a:br>
              <a:rPr lang="en-US" sz="1600" dirty="0">
                <a:solidFill>
                  <a:srgbClr val="FFFFFF"/>
                </a:solidFill>
                <a:latin typeface="Century Gothic" panose="020B0502020202020204" pitchFamily="34" charset="0"/>
              </a:rPr>
            </a:br>
            <a:br>
              <a:rPr lang="en-US" sz="1600" dirty="0">
                <a:solidFill>
                  <a:srgbClr val="FFFFFF"/>
                </a:solidFill>
                <a:latin typeface="Century Gothic" panose="020B0502020202020204" pitchFamily="34" charset="0"/>
              </a:rPr>
            </a:br>
            <a:r>
              <a:rPr lang="en-US" sz="1600" dirty="0">
                <a:solidFill>
                  <a:srgbClr val="FFFFFF"/>
                </a:solidFill>
                <a:latin typeface="Century Gothic" panose="020B0502020202020204" pitchFamily="34" charset="0"/>
              </a:rPr>
              <a:t>One website for the community</a:t>
            </a:r>
            <a:br>
              <a:rPr lang="en-US" sz="1600" dirty="0">
                <a:solidFill>
                  <a:srgbClr val="FFFFFF"/>
                </a:solidFill>
                <a:latin typeface="Century Gothic" panose="020B0502020202020204" pitchFamily="34" charset="0"/>
              </a:rPr>
            </a:br>
            <a:br>
              <a:rPr lang="en-US" sz="1600" dirty="0">
                <a:solidFill>
                  <a:srgbClr val="FFFFFF"/>
                </a:solidFill>
                <a:latin typeface="Century Gothic" panose="020B0502020202020204" pitchFamily="34" charset="0"/>
              </a:rPr>
            </a:br>
            <a:r>
              <a:rPr lang="en-US" sz="1600" dirty="0">
                <a:solidFill>
                  <a:srgbClr val="FFFFFF"/>
                </a:solidFill>
                <a:latin typeface="Century Gothic" panose="020B0502020202020204" pitchFamily="34" charset="0"/>
              </a:rPr>
              <a:t>Promotion through social media</a:t>
            </a:r>
            <a:br>
              <a:rPr lang="en-US" sz="1600" dirty="0">
                <a:solidFill>
                  <a:srgbClr val="FFFFFF"/>
                </a:solidFill>
                <a:latin typeface="Century Gothic" panose="020B0502020202020204" pitchFamily="34" charset="0"/>
              </a:rPr>
            </a:br>
            <a:br>
              <a:rPr lang="en-US" sz="1600" dirty="0">
                <a:solidFill>
                  <a:srgbClr val="FFFFFF"/>
                </a:solidFill>
                <a:latin typeface="Century Gothic" panose="020B0502020202020204" pitchFamily="34" charset="0"/>
              </a:rPr>
            </a:br>
            <a:r>
              <a:rPr lang="en-US" sz="1600" dirty="0">
                <a:solidFill>
                  <a:srgbClr val="FFFFFF"/>
                </a:solidFill>
                <a:latin typeface="Century Gothic" panose="020B0502020202020204" pitchFamily="34" charset="0"/>
              </a:rPr>
              <a:t>Konveio </a:t>
            </a:r>
            <a:br>
              <a:rPr lang="en-US" sz="1600" b="1" dirty="0">
                <a:solidFill>
                  <a:srgbClr val="FFFFFF"/>
                </a:solidFill>
                <a:latin typeface="Century Gothic" panose="020B0502020202020204" pitchFamily="34" charset="0"/>
              </a:rPr>
            </a:br>
            <a:br>
              <a:rPr lang="en-US" sz="1600" b="1" dirty="0">
                <a:solidFill>
                  <a:srgbClr val="FFFFFF"/>
                </a:solidFill>
                <a:latin typeface="Century Gothic" panose="020B0502020202020204" pitchFamily="34" charset="0"/>
              </a:rPr>
            </a:br>
            <a:br>
              <a:rPr lang="en-US" sz="1200" b="1" dirty="0">
                <a:solidFill>
                  <a:srgbClr val="FFFFFF"/>
                </a:solidFill>
              </a:rPr>
            </a:br>
            <a:br>
              <a:rPr lang="en-US" sz="1200" b="1" dirty="0">
                <a:solidFill>
                  <a:srgbClr val="FFFFFF"/>
                </a:solidFill>
              </a:rPr>
            </a:br>
            <a:br>
              <a:rPr lang="en-US" sz="1200" b="1" dirty="0">
                <a:solidFill>
                  <a:srgbClr val="FFFFFF"/>
                </a:solidFill>
              </a:rPr>
            </a:br>
            <a:br>
              <a:rPr lang="en-US" sz="1200" b="1" dirty="0">
                <a:solidFill>
                  <a:srgbClr val="FFFFFF"/>
                </a:solidFill>
              </a:rPr>
            </a:br>
            <a:br>
              <a:rPr lang="en-US" sz="1200" b="1" dirty="0">
                <a:solidFill>
                  <a:srgbClr val="FFFFFF"/>
                </a:solidFill>
              </a:rPr>
            </a:br>
            <a:br>
              <a:rPr lang="en-US" sz="1200" dirty="0">
                <a:solidFill>
                  <a:srgbClr val="FFFFFF"/>
                </a:solidFill>
              </a:rPr>
            </a:br>
            <a:endParaRPr lang="en-US" sz="1200" i="1" dirty="0">
              <a:solidFill>
                <a:srgbClr val="FFFFFF"/>
              </a:solidFill>
            </a:endParaRPr>
          </a:p>
        </p:txBody>
      </p:sp>
      <p:pic>
        <p:nvPicPr>
          <p:cNvPr id="9" name="Picture 8">
            <a:extLst>
              <a:ext uri="{FF2B5EF4-FFF2-40B4-BE49-F238E27FC236}">
                <a16:creationId xmlns:a16="http://schemas.microsoft.com/office/drawing/2014/main" id="{1C32E4F2-8059-9BCA-40EE-81FAD27D5180}"/>
              </a:ext>
            </a:extLst>
          </p:cNvPr>
          <p:cNvPicPr>
            <a:picLocks noChangeAspect="1"/>
          </p:cNvPicPr>
          <p:nvPr/>
        </p:nvPicPr>
        <p:blipFill>
          <a:blip r:embed="rId4"/>
          <a:stretch>
            <a:fillRect/>
          </a:stretch>
        </p:blipFill>
        <p:spPr>
          <a:xfrm>
            <a:off x="643468" y="1853696"/>
            <a:ext cx="3420520" cy="1205732"/>
          </a:xfrm>
          <a:prstGeom prst="rect">
            <a:avLst/>
          </a:prstGeom>
        </p:spPr>
      </p:pic>
      <p:pic>
        <p:nvPicPr>
          <p:cNvPr id="4" name="Picture 6" descr="Sustainable Learning – Hazel Oak School">
            <a:extLst>
              <a:ext uri="{FF2B5EF4-FFF2-40B4-BE49-F238E27FC236}">
                <a16:creationId xmlns:a16="http://schemas.microsoft.com/office/drawing/2014/main" id="{D81F00FF-E5E9-3D41-924A-BB9FFD51F7B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384920" y="2147190"/>
            <a:ext cx="3420480" cy="618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rowdsource Reporter | ArcGIS Solutions">
            <a:extLst>
              <a:ext uri="{FF2B5EF4-FFF2-40B4-BE49-F238E27FC236}">
                <a16:creationId xmlns:a16="http://schemas.microsoft.com/office/drawing/2014/main" id="{53F2F5FD-4437-6927-8431-74398518738F}"/>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127173" y="1472933"/>
            <a:ext cx="3421321" cy="1967259"/>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Straight Connector 85">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65222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6" name="Straight Connector 4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4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48929" y="639097"/>
            <a:ext cx="6253317" cy="3686015"/>
          </a:xfrm>
        </p:spPr>
        <p:txBody>
          <a:bodyPr vert="horz" lIns="91440" tIns="45720" rIns="91440" bIns="45720" rtlCol="0" anchor="b">
            <a:noAutofit/>
          </a:bodyPr>
          <a:lstStyle/>
          <a:p>
            <a:r>
              <a:rPr lang="en-US" sz="2800" b="1" dirty="0">
                <a:solidFill>
                  <a:schemeClr val="bg1"/>
                </a:solidFill>
                <a:latin typeface="Century Gothic" panose="020B0502020202020204" pitchFamily="34" charset="0"/>
              </a:rPr>
              <a:t>Community Engagement – In Person</a:t>
            </a:r>
            <a:br>
              <a:rPr lang="en-US" sz="2400" b="1" dirty="0">
                <a:solidFill>
                  <a:schemeClr val="tx1"/>
                </a:solidFill>
                <a:latin typeface="Constantia" panose="02030602050306030303" pitchFamily="18" charset="0"/>
              </a:rPr>
            </a:br>
            <a:r>
              <a:rPr lang="en-US" sz="2400" b="1" dirty="0">
                <a:solidFill>
                  <a:schemeClr val="tx1"/>
                </a:solidFill>
                <a:latin typeface="Constantia" panose="02030602050306030303" pitchFamily="18" charset="0"/>
              </a:rPr>
              <a:t> </a:t>
            </a:r>
            <a:br>
              <a:rPr lang="en-US" sz="2400" b="1" dirty="0">
                <a:solidFill>
                  <a:schemeClr val="tx1"/>
                </a:solidFill>
                <a:latin typeface="Constantia" panose="02030602050306030303" pitchFamily="18" charset="0"/>
              </a:rPr>
            </a:br>
            <a:br>
              <a:rPr lang="en-US" sz="2400" b="1" dirty="0">
                <a:solidFill>
                  <a:schemeClr val="tx1"/>
                </a:solidFill>
                <a:latin typeface="Constantia" panose="02030602050306030303" pitchFamily="18" charset="0"/>
              </a:rPr>
            </a:br>
            <a:br>
              <a:rPr lang="en-US" sz="2400" b="1" dirty="0">
                <a:solidFill>
                  <a:schemeClr val="tx1"/>
                </a:solidFill>
                <a:latin typeface="Constantia" panose="02030602050306030303" pitchFamily="18" charset="0"/>
              </a:rPr>
            </a:br>
            <a:br>
              <a:rPr lang="en-US" sz="2400" b="1" dirty="0">
                <a:solidFill>
                  <a:schemeClr val="tx1"/>
                </a:solidFill>
                <a:latin typeface="Constantia" panose="02030602050306030303" pitchFamily="18" charset="0"/>
              </a:rPr>
            </a:br>
            <a:br>
              <a:rPr lang="en-US" sz="2400" b="1" dirty="0">
                <a:solidFill>
                  <a:schemeClr val="tx1"/>
                </a:solidFill>
                <a:latin typeface="Constantia" panose="02030602050306030303" pitchFamily="18" charset="0"/>
              </a:rPr>
            </a:br>
            <a:br>
              <a:rPr lang="en-US" sz="2400" b="1" dirty="0">
                <a:solidFill>
                  <a:schemeClr val="tx1"/>
                </a:solidFill>
                <a:latin typeface="Constantia" panose="02030602050306030303" pitchFamily="18" charset="0"/>
              </a:rPr>
            </a:br>
            <a:br>
              <a:rPr lang="en-US" sz="2400" b="1" dirty="0">
                <a:solidFill>
                  <a:schemeClr val="tx1"/>
                </a:solidFill>
                <a:latin typeface="Constantia" panose="02030602050306030303" pitchFamily="18" charset="0"/>
              </a:rPr>
            </a:br>
            <a:br>
              <a:rPr lang="en-US" sz="2000" dirty="0">
                <a:solidFill>
                  <a:schemeClr val="tx1"/>
                </a:solidFill>
                <a:latin typeface="Constantia" panose="02030602050306030303" pitchFamily="18" charset="0"/>
              </a:rPr>
            </a:br>
            <a:endParaRPr lang="en-US" sz="2400" i="1" dirty="0">
              <a:solidFill>
                <a:schemeClr val="tx1"/>
              </a:solidFill>
              <a:latin typeface="Constantia" panose="02030602050306030303" pitchFamily="18" charset="0"/>
            </a:endParaRPr>
          </a:p>
        </p:txBody>
      </p:sp>
      <p:cxnSp>
        <p:nvCxnSpPr>
          <p:cNvPr id="50" name="Straight Connector 49">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004DCCC-C125-5146-20B8-7D22E41148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7053" y="2353370"/>
            <a:ext cx="2474947" cy="2340864"/>
          </a:xfrm>
          <a:prstGeom prst="rect">
            <a:avLst/>
          </a:prstGeom>
        </p:spPr>
      </p:pic>
      <p:pic>
        <p:nvPicPr>
          <p:cNvPr id="15" name="Picture 14" descr="A person standing in front of a group of people sitting at tables&#10;&#10;Description automatically generated with medium confidence">
            <a:extLst>
              <a:ext uri="{FF2B5EF4-FFF2-40B4-BE49-F238E27FC236}">
                <a16:creationId xmlns:a16="http://schemas.microsoft.com/office/drawing/2014/main" id="{6D0C7046-5D51-84BF-7DB8-DE583085FD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0848" y="12508"/>
            <a:ext cx="3121152" cy="2340864"/>
          </a:xfrm>
          <a:prstGeom prst="rect">
            <a:avLst/>
          </a:prstGeom>
        </p:spPr>
      </p:pic>
      <p:pic>
        <p:nvPicPr>
          <p:cNvPr id="21" name="Picture 20">
            <a:extLst>
              <a:ext uri="{FF2B5EF4-FFF2-40B4-BE49-F238E27FC236}">
                <a16:creationId xmlns:a16="http://schemas.microsoft.com/office/drawing/2014/main" id="{8915C973-EEA9-1E50-DA4B-21FC927564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41825" y="4694235"/>
            <a:ext cx="2044385" cy="2139298"/>
          </a:xfrm>
          <a:prstGeom prst="rect">
            <a:avLst/>
          </a:prstGeom>
        </p:spPr>
      </p:pic>
      <p:pic>
        <p:nvPicPr>
          <p:cNvPr id="17" name="Picture 16">
            <a:extLst>
              <a:ext uri="{FF2B5EF4-FFF2-40B4-BE49-F238E27FC236}">
                <a16:creationId xmlns:a16="http://schemas.microsoft.com/office/drawing/2014/main" id="{F0DF61C3-F676-D52D-FB8A-DBF88201131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242047" y="2353371"/>
            <a:ext cx="3121152" cy="2340864"/>
          </a:xfrm>
          <a:prstGeom prst="rect">
            <a:avLst/>
          </a:prstGeom>
        </p:spPr>
      </p:pic>
      <p:pic>
        <p:nvPicPr>
          <p:cNvPr id="18" name="Picture 17">
            <a:extLst>
              <a:ext uri="{FF2B5EF4-FFF2-40B4-BE49-F238E27FC236}">
                <a16:creationId xmlns:a16="http://schemas.microsoft.com/office/drawing/2014/main" id="{BBA364DC-A4B3-2E28-113B-E4FC342A694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242047" y="4694235"/>
            <a:ext cx="3136758" cy="2133875"/>
          </a:xfrm>
          <a:prstGeom prst="rect">
            <a:avLst/>
          </a:prstGeom>
        </p:spPr>
      </p:pic>
      <p:pic>
        <p:nvPicPr>
          <p:cNvPr id="19" name="Picture 18">
            <a:extLst>
              <a:ext uri="{FF2B5EF4-FFF2-40B4-BE49-F238E27FC236}">
                <a16:creationId xmlns:a16="http://schemas.microsoft.com/office/drawing/2014/main" id="{BFBD1917-06BD-87F6-4964-FE3A31846B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42047" y="760"/>
            <a:ext cx="1828800" cy="2352611"/>
          </a:xfrm>
          <a:prstGeom prst="rect">
            <a:avLst/>
          </a:prstGeom>
        </p:spPr>
      </p:pic>
    </p:spTree>
    <p:extLst>
      <p:ext uri="{BB962C8B-B14F-4D97-AF65-F5344CB8AC3E}">
        <p14:creationId xmlns:p14="http://schemas.microsoft.com/office/powerpoint/2010/main" val="290155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0" name="Straight Connector 6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22797" y="3049581"/>
            <a:ext cx="3659246" cy="2850319"/>
          </a:xfrm>
        </p:spPr>
        <p:txBody>
          <a:bodyPr vert="horz" lIns="91440" tIns="45720" rIns="91440" bIns="45720" rtlCol="0" anchor="b">
            <a:normAutofit fontScale="90000"/>
          </a:bodyPr>
          <a:lstStyle/>
          <a:p>
            <a:r>
              <a:rPr lang="en-US" sz="2000" b="1" dirty="0">
                <a:solidFill>
                  <a:srgbClr val="FFFFFF"/>
                </a:solidFill>
                <a:latin typeface="Century Gothic" panose="020B0502020202020204" pitchFamily="34" charset="0"/>
              </a:rPr>
              <a:t>Population</a:t>
            </a:r>
            <a:br>
              <a:rPr lang="en-US" sz="2000" b="1" dirty="0">
                <a:solidFill>
                  <a:srgbClr val="FFFFFF"/>
                </a:solidFill>
                <a:latin typeface="Century Gothic" panose="020B0502020202020204" pitchFamily="34" charset="0"/>
              </a:rPr>
            </a:br>
            <a:br>
              <a:rPr lang="en-US" sz="2000" b="1"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Population examines the community’s population from various angles: </a:t>
            </a:r>
            <a:br>
              <a:rPr lang="en-US" sz="2000" dirty="0">
                <a:solidFill>
                  <a:srgbClr val="FFFFFF"/>
                </a:solidFill>
                <a:latin typeface="Century Gothic" panose="020B0502020202020204" pitchFamily="34" charset="0"/>
              </a:rPr>
            </a:b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Past populations, </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Population by ethnicity,</a:t>
            </a:r>
            <a:br>
              <a:rPr lang="en-US" sz="2000" dirty="0">
                <a:solidFill>
                  <a:srgbClr val="FFFFFF"/>
                </a:solidFill>
                <a:latin typeface="Century Gothic" panose="020B0502020202020204" pitchFamily="34" charset="0"/>
              </a:rPr>
            </a:b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Age cohorts, </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Population change based upon natural and migration patterns, and </a:t>
            </a:r>
            <a:br>
              <a:rPr lang="en-US" sz="2000" dirty="0">
                <a:solidFill>
                  <a:srgbClr val="FFFFFF"/>
                </a:solidFill>
                <a:latin typeface="Century Gothic" panose="020B0502020202020204" pitchFamily="34" charset="0"/>
              </a:rPr>
            </a:b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Population projections based upon past trends, migration patterns</a:t>
            </a:r>
            <a:br>
              <a:rPr lang="en-US" sz="1400" dirty="0">
                <a:solidFill>
                  <a:srgbClr val="FFFFFF"/>
                </a:solidFill>
              </a:rPr>
            </a:br>
            <a:endParaRPr lang="en-US" sz="1400" i="1" dirty="0">
              <a:solidFill>
                <a:srgbClr val="FFFFFF"/>
              </a:solidFill>
            </a:endParaRPr>
          </a:p>
        </p:txBody>
      </p:sp>
      <p:cxnSp>
        <p:nvCxnSpPr>
          <p:cNvPr id="74" name="Straight Connector 73">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People in jeans sitting on grass near brick building, person in foreground working on laptop, three others in group behind">
            <a:extLst>
              <a:ext uri="{FF2B5EF4-FFF2-40B4-BE49-F238E27FC236}">
                <a16:creationId xmlns:a16="http://schemas.microsoft.com/office/drawing/2014/main" id="{C8ED27CF-324F-720C-F604-C233F469B4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35095" y="10"/>
            <a:ext cx="7556889" cy="6857990"/>
          </a:xfrm>
          <a:prstGeom prst="rect">
            <a:avLst/>
          </a:prstGeom>
        </p:spPr>
      </p:pic>
    </p:spTree>
    <p:extLst>
      <p:ext uri="{BB962C8B-B14F-4D97-AF65-F5344CB8AC3E}">
        <p14:creationId xmlns:p14="http://schemas.microsoft.com/office/powerpoint/2010/main" val="220783942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22797" y="2587452"/>
            <a:ext cx="3659246" cy="2850319"/>
          </a:xfrm>
        </p:spPr>
        <p:txBody>
          <a:bodyPr vert="horz" lIns="91440" tIns="45720" rIns="91440" bIns="45720" rtlCol="0" anchor="b">
            <a:normAutofit fontScale="90000"/>
          </a:bodyPr>
          <a:lstStyle/>
          <a:p>
            <a:r>
              <a:rPr lang="en-US" sz="2700" b="1" dirty="0">
                <a:solidFill>
                  <a:srgbClr val="FFFFFF"/>
                </a:solidFill>
                <a:latin typeface="Century Gothic" panose="020B0502020202020204" pitchFamily="34" charset="0"/>
              </a:rPr>
              <a:t>Housing</a:t>
            </a:r>
            <a:r>
              <a:rPr lang="en-US" sz="2000" b="1" dirty="0">
                <a:solidFill>
                  <a:srgbClr val="FFFFFF"/>
                </a:solidFill>
                <a:latin typeface="Century Gothic" panose="020B0502020202020204" pitchFamily="34" charset="0"/>
              </a:rPr>
              <a:t> </a:t>
            </a:r>
            <a:br>
              <a:rPr lang="en-US" sz="2000" b="1" dirty="0">
                <a:solidFill>
                  <a:srgbClr val="FFFFFF"/>
                </a:solidFill>
                <a:latin typeface="Century Gothic" panose="020B0502020202020204" pitchFamily="34" charset="0"/>
              </a:rPr>
            </a:b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Like the Population Chapter except focused on key housing trends and needs. </a:t>
            </a:r>
            <a:br>
              <a:rPr lang="en-US" sz="2000" dirty="0">
                <a:solidFill>
                  <a:srgbClr val="FFFFFF"/>
                </a:solidFill>
                <a:latin typeface="Century Gothic" panose="020B0502020202020204" pitchFamily="34" charset="0"/>
              </a:rPr>
            </a:b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Key Housing Goals/Objectives/Polices with timeline. </a:t>
            </a:r>
            <a:br>
              <a:rPr lang="en-US" sz="2000" dirty="0">
                <a:solidFill>
                  <a:srgbClr val="FFFFFF"/>
                </a:solidFill>
                <a:latin typeface="Century Gothic" panose="020B0502020202020204" pitchFamily="34" charset="0"/>
              </a:rPr>
            </a:b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Review the housing situation to identify specific needs not being met.</a:t>
            </a:r>
            <a:br>
              <a:rPr lang="en-US" sz="1400"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endParaRPr lang="en-US" sz="1400" i="1" dirty="0">
              <a:solidFill>
                <a:srgbClr val="FFFFFF"/>
              </a:solidFill>
            </a:endParaRPr>
          </a:p>
        </p:txBody>
      </p:sp>
      <p:cxnSp>
        <p:nvCxnSpPr>
          <p:cNvPr id="61" name="Straight Connector 6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Blue 3d house and several white 3d houses">
            <a:extLst>
              <a:ext uri="{FF2B5EF4-FFF2-40B4-BE49-F238E27FC236}">
                <a16:creationId xmlns:a16="http://schemas.microsoft.com/office/drawing/2014/main" id="{3A9F133C-CA57-389A-8BF4-BD000A554B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4635095" y="10"/>
            <a:ext cx="7556889" cy="6857990"/>
          </a:xfrm>
          <a:prstGeom prst="rect">
            <a:avLst/>
          </a:prstGeom>
        </p:spPr>
      </p:pic>
    </p:spTree>
    <p:extLst>
      <p:ext uri="{BB962C8B-B14F-4D97-AF65-F5344CB8AC3E}">
        <p14:creationId xmlns:p14="http://schemas.microsoft.com/office/powerpoint/2010/main" val="226017084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0" name="Rectangle 513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142" name="Straight Connector 514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44" name="Rectangle 5143">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556809" y="4154445"/>
            <a:ext cx="3659246" cy="2566652"/>
          </a:xfrm>
        </p:spPr>
        <p:txBody>
          <a:bodyPr vert="horz" lIns="91440" tIns="45720" rIns="91440" bIns="45720" rtlCol="0" anchor="b">
            <a:noAutofit/>
          </a:bodyPr>
          <a:lstStyle/>
          <a:p>
            <a:r>
              <a:rPr lang="en-US" sz="1800" b="1" dirty="0">
                <a:solidFill>
                  <a:schemeClr val="tx1"/>
                </a:solidFill>
                <a:latin typeface="Century Gothic" panose="020B0502020202020204" pitchFamily="34" charset="0"/>
              </a:rPr>
              <a:t>Economics/ Economic Development</a:t>
            </a:r>
            <a:br>
              <a:rPr lang="en-US" sz="1800" b="1"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Examines key economic indicators of the past and present. </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Painting a picture of the stability of the local economy. </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Economic development strategies and techniques along with future goals / objectives / policies. </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Our goals are to provide the community with economic data; plus, </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Provide potential opportunities so the future land use plan can be finetuned to meet Nevada’s future needs. </a:t>
            </a:r>
            <a:endParaRPr lang="en-US" sz="1800" i="1" dirty="0">
              <a:solidFill>
                <a:schemeClr val="tx1"/>
              </a:solidFill>
              <a:latin typeface="Century Gothic" panose="020B0502020202020204" pitchFamily="34" charset="0"/>
            </a:endParaRPr>
          </a:p>
        </p:txBody>
      </p:sp>
      <p:pic>
        <p:nvPicPr>
          <p:cNvPr id="5122" name="Picture 2">
            <a:extLst>
              <a:ext uri="{FF2B5EF4-FFF2-40B4-BE49-F238E27FC236}">
                <a16:creationId xmlns:a16="http://schemas.microsoft.com/office/drawing/2014/main" id="{1D0B8051-76BC-C15D-3E4C-39A024F3DE9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r="-1" b="-1"/>
          <a:stretch/>
        </p:blipFill>
        <p:spPr bwMode="auto">
          <a:xfrm>
            <a:off x="4635092" y="10"/>
            <a:ext cx="7556906" cy="3383270"/>
          </a:xfrm>
          <a:prstGeom prst="rect">
            <a:avLst/>
          </a:prstGeom>
          <a:noFill/>
          <a:extLst>
            <a:ext uri="{909E8E84-426E-40DD-AFC4-6F175D3DCCD1}">
              <a14:hiddenFill xmlns:a14="http://schemas.microsoft.com/office/drawing/2010/main">
                <a:solidFill>
                  <a:srgbClr val="FFFFFF"/>
                </a:solidFill>
              </a14:hiddenFill>
            </a:ext>
          </a:extLst>
        </p:spPr>
      </p:pic>
      <p:cxnSp>
        <p:nvCxnSpPr>
          <p:cNvPr id="5146" name="Straight Connector 514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81BD448-B9C9-5FF7-34E9-00D8D7B6483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628874" y="3474721"/>
            <a:ext cx="7566301" cy="3383278"/>
          </a:xfrm>
          <a:prstGeom prst="rect">
            <a:avLst/>
          </a:prstGeom>
        </p:spPr>
      </p:pic>
    </p:spTree>
    <p:extLst>
      <p:ext uri="{BB962C8B-B14F-4D97-AF65-F5344CB8AC3E}">
        <p14:creationId xmlns:p14="http://schemas.microsoft.com/office/powerpoint/2010/main" val="287113880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9" name="Straight Connector 6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4815" y="1347090"/>
            <a:ext cx="3659246" cy="2850319"/>
          </a:xfrm>
        </p:spPr>
        <p:txBody>
          <a:bodyPr vert="horz" lIns="91440" tIns="45720" rIns="91440" bIns="45720" rtlCol="0" anchor="b">
            <a:normAutofit fontScale="90000"/>
          </a:bodyPr>
          <a:lstStyle/>
          <a:p>
            <a:r>
              <a:rPr lang="en-US" sz="2000" b="1">
                <a:solidFill>
                  <a:srgbClr val="FFFFFF"/>
                </a:solidFill>
                <a:latin typeface="Century Gothic" panose="020B0502020202020204" pitchFamily="34" charset="0"/>
              </a:rPr>
              <a:t>City Facilities</a:t>
            </a:r>
            <a:br>
              <a:rPr lang="en-US" sz="2000" b="1">
                <a:solidFill>
                  <a:srgbClr val="FFFFFF"/>
                </a:solidFill>
                <a:latin typeface="Century Gothic" panose="020B0502020202020204" pitchFamily="34" charset="0"/>
              </a:rPr>
            </a:br>
            <a:br>
              <a:rPr lang="en-US" sz="2000">
                <a:solidFill>
                  <a:srgbClr val="FFFFFF"/>
                </a:solidFill>
                <a:latin typeface="Century Gothic" panose="020B0502020202020204" pitchFamily="34" charset="0"/>
              </a:rPr>
            </a:br>
            <a:r>
              <a:rPr lang="en-US" sz="2000">
                <a:solidFill>
                  <a:srgbClr val="FFFFFF"/>
                </a:solidFill>
                <a:latin typeface="Century Gothic" panose="020B0502020202020204" pitchFamily="34" charset="0"/>
              </a:rPr>
              <a:t>Examines key facilities including City facilities and museums, etc. </a:t>
            </a:r>
            <a:br>
              <a:rPr lang="en-US" sz="2000">
                <a:solidFill>
                  <a:srgbClr val="FFFFFF"/>
                </a:solidFill>
                <a:latin typeface="Century Gothic" panose="020B0502020202020204" pitchFamily="34" charset="0"/>
              </a:rPr>
            </a:br>
            <a:br>
              <a:rPr lang="en-US" sz="2000">
                <a:solidFill>
                  <a:srgbClr val="FFFFFF"/>
                </a:solidFill>
                <a:latin typeface="Century Gothic" panose="020B0502020202020204" pitchFamily="34" charset="0"/>
              </a:rPr>
            </a:br>
            <a:r>
              <a:rPr lang="en-US" sz="2000">
                <a:solidFill>
                  <a:srgbClr val="FFFFFF"/>
                </a:solidFill>
                <a:latin typeface="Century Gothic" panose="020B0502020202020204" pitchFamily="34" charset="0"/>
              </a:rPr>
              <a:t>Contain any goals/objectives/polices identified for public facilities. </a:t>
            </a:r>
            <a:br>
              <a:rPr lang="en-US" sz="2000">
                <a:solidFill>
                  <a:srgbClr val="FFFFFF"/>
                </a:solidFill>
                <a:latin typeface="Century Gothic" panose="020B0502020202020204" pitchFamily="34" charset="0"/>
              </a:rPr>
            </a:br>
            <a:br>
              <a:rPr lang="en-US" sz="2000">
                <a:solidFill>
                  <a:srgbClr val="FFFFFF"/>
                </a:solidFill>
                <a:latin typeface="Century Gothic" panose="020B0502020202020204" pitchFamily="34" charset="0"/>
              </a:rPr>
            </a:br>
            <a:r>
              <a:rPr lang="en-US" sz="2000">
                <a:solidFill>
                  <a:srgbClr val="FFFFFF"/>
                </a:solidFill>
                <a:latin typeface="Century Gothic" panose="020B0502020202020204" pitchFamily="34" charset="0"/>
              </a:rPr>
              <a:t>Examine specific levels of service needs and identify areas which may be lacking along with ideas to solve the gaps. </a:t>
            </a:r>
            <a:br>
              <a:rPr lang="en-US" sz="1400">
                <a:solidFill>
                  <a:srgbClr val="FFFFFF"/>
                </a:solidFill>
              </a:rPr>
            </a:br>
            <a:br>
              <a:rPr lang="en-US" sz="1400">
                <a:solidFill>
                  <a:srgbClr val="FFFFFF"/>
                </a:solidFill>
              </a:rPr>
            </a:br>
            <a:br>
              <a:rPr lang="en-US" sz="1400">
                <a:solidFill>
                  <a:srgbClr val="FFFFFF"/>
                </a:solidFill>
              </a:rPr>
            </a:br>
            <a:br>
              <a:rPr lang="en-US" sz="1400">
                <a:solidFill>
                  <a:srgbClr val="FFFFFF"/>
                </a:solidFill>
              </a:rPr>
            </a:br>
            <a:endParaRPr lang="en-US" sz="1400" i="1" dirty="0">
              <a:solidFill>
                <a:srgbClr val="FFFFFF"/>
              </a:solidFill>
            </a:endParaRPr>
          </a:p>
        </p:txBody>
      </p:sp>
      <p:cxnSp>
        <p:nvCxnSpPr>
          <p:cNvPr id="73" name="Straight Connector 72">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BB903A4-C759-AB0B-9A30-1A3FF1DE318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4998498" y="-354008"/>
            <a:ext cx="6858000" cy="7566017"/>
          </a:xfrm>
          <a:prstGeom prst="rect">
            <a:avLst/>
          </a:prstGeom>
        </p:spPr>
      </p:pic>
    </p:spTree>
    <p:extLst>
      <p:ext uri="{BB962C8B-B14F-4D97-AF65-F5344CB8AC3E}">
        <p14:creationId xmlns:p14="http://schemas.microsoft.com/office/powerpoint/2010/main" val="372958046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4814" y="2792731"/>
            <a:ext cx="3659246" cy="2566652"/>
          </a:xfrm>
        </p:spPr>
        <p:txBody>
          <a:bodyPr vert="horz" lIns="91440" tIns="45720" rIns="91440" bIns="45720" rtlCol="0" anchor="b">
            <a:normAutofit fontScale="90000"/>
          </a:bodyPr>
          <a:lstStyle/>
          <a:p>
            <a:r>
              <a:rPr lang="en-US" sz="2700" b="1" dirty="0">
                <a:solidFill>
                  <a:schemeClr val="tx1"/>
                </a:solidFill>
                <a:latin typeface="Century Gothic" panose="020B0502020202020204" pitchFamily="34" charset="0"/>
              </a:rPr>
              <a:t>Parks and Recreation</a:t>
            </a:r>
            <a:br>
              <a:rPr lang="en-US" sz="2000" b="1" dirty="0">
                <a:solidFill>
                  <a:schemeClr val="tx1"/>
                </a:solidFill>
                <a:latin typeface="Century Gothic" panose="020B0502020202020204" pitchFamily="34" charset="0"/>
              </a:rPr>
            </a:b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Examines the existing parks and recreation facilities available throughout Nevada.</a:t>
            </a:r>
            <a:br>
              <a:rPr lang="en-US" sz="2000" dirty="0">
                <a:solidFill>
                  <a:schemeClr val="tx1"/>
                </a:solidFill>
                <a:latin typeface="Century Gothic" panose="020B0502020202020204" pitchFamily="34" charset="0"/>
              </a:rPr>
            </a:b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Compares the existing facilities and programs to national and regional standards to identify any major shortages or surpluses. </a:t>
            </a:r>
            <a:br>
              <a:rPr lang="en-US" sz="2000" dirty="0">
                <a:solidFill>
                  <a:schemeClr val="tx1"/>
                </a:solidFill>
                <a:latin typeface="Century Gothic" panose="020B0502020202020204" pitchFamily="34" charset="0"/>
              </a:rPr>
            </a:b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The future projections will also be compared to the population projections. </a:t>
            </a:r>
            <a:br>
              <a:rPr lang="en-US" sz="2000" dirty="0">
                <a:solidFill>
                  <a:schemeClr val="tx1"/>
                </a:solidFill>
                <a:latin typeface="Century Gothic" panose="020B0502020202020204" pitchFamily="34" charset="0"/>
              </a:rPr>
            </a:b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Goals/objectives/policies related to parks and recreation.</a:t>
            </a:r>
            <a:br>
              <a:rPr lang="en-US" sz="1400" dirty="0">
                <a:solidFill>
                  <a:schemeClr val="tx1"/>
                </a:solidFill>
              </a:rPr>
            </a:br>
            <a:br>
              <a:rPr lang="en-US" sz="1400" dirty="0">
                <a:solidFill>
                  <a:schemeClr val="tx1"/>
                </a:solidFill>
              </a:rPr>
            </a:br>
            <a:endParaRPr lang="en-US" sz="1400" i="1" dirty="0">
              <a:solidFill>
                <a:schemeClr val="tx1"/>
              </a:solidFill>
            </a:endParaRPr>
          </a:p>
        </p:txBody>
      </p:sp>
      <p:pic>
        <p:nvPicPr>
          <p:cNvPr id="4" name="Picture 3" descr="People bicycling through park">
            <a:extLst>
              <a:ext uri="{FF2B5EF4-FFF2-40B4-BE49-F238E27FC236}">
                <a16:creationId xmlns:a16="http://schemas.microsoft.com/office/drawing/2014/main" id="{3F56F90F-99EF-D7BB-CCD1-FEC928F6E3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635092" y="10"/>
            <a:ext cx="7556906" cy="3383270"/>
          </a:xfrm>
          <a:prstGeom prst="rect">
            <a:avLst/>
          </a:prstGeom>
        </p:spPr>
      </p:pic>
      <p:cxnSp>
        <p:nvCxnSpPr>
          <p:cNvPr id="61" name="Straight Connector 6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descr="Gold ball on grass">
            <a:extLst>
              <a:ext uri="{FF2B5EF4-FFF2-40B4-BE49-F238E27FC236}">
                <a16:creationId xmlns:a16="http://schemas.microsoft.com/office/drawing/2014/main" id="{17FD9B5B-4C8B-0700-E1EA-EC92D16128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635097" y="3474720"/>
            <a:ext cx="7556889" cy="3383280"/>
          </a:xfrm>
          <a:prstGeom prst="rect">
            <a:avLst/>
          </a:prstGeom>
        </p:spPr>
      </p:pic>
    </p:spTree>
    <p:extLst>
      <p:ext uri="{BB962C8B-B14F-4D97-AF65-F5344CB8AC3E}">
        <p14:creationId xmlns:p14="http://schemas.microsoft.com/office/powerpoint/2010/main" val="153789679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7921" y="3040381"/>
            <a:ext cx="3659246" cy="2566652"/>
          </a:xfrm>
        </p:spPr>
        <p:txBody>
          <a:bodyPr vert="horz" lIns="91440" tIns="45720" rIns="91440" bIns="45720" rtlCol="0" anchor="b">
            <a:normAutofit fontScale="90000"/>
          </a:bodyPr>
          <a:lstStyle/>
          <a:p>
            <a:r>
              <a:rPr lang="en-US" sz="2700" b="1" dirty="0">
                <a:solidFill>
                  <a:schemeClr val="tx1"/>
                </a:solidFill>
                <a:latin typeface="Century Gothic" panose="020B0502020202020204" pitchFamily="34" charset="0"/>
              </a:rPr>
              <a:t>Public Safety</a:t>
            </a:r>
            <a:br>
              <a:rPr lang="en-US" sz="2000" b="1" dirty="0">
                <a:solidFill>
                  <a:schemeClr val="tx1"/>
                </a:solidFill>
                <a:latin typeface="Century Gothic" panose="020B0502020202020204" pitchFamily="34" charset="0"/>
              </a:rPr>
            </a:b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Law enforcement at the city and county level including facilities and locations</a:t>
            </a:r>
            <a:br>
              <a:rPr lang="en-US" sz="2000" dirty="0">
                <a:solidFill>
                  <a:schemeClr val="tx1"/>
                </a:solidFill>
                <a:latin typeface="Century Gothic" panose="020B0502020202020204" pitchFamily="34" charset="0"/>
              </a:rPr>
            </a:b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Fire and rescue facilities and stations. </a:t>
            </a:r>
            <a:br>
              <a:rPr lang="en-US" sz="2000" dirty="0">
                <a:solidFill>
                  <a:schemeClr val="tx1"/>
                </a:solidFill>
                <a:latin typeface="Century Gothic" panose="020B0502020202020204" pitchFamily="34" charset="0"/>
              </a:rPr>
            </a:b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Emergency Management and any other similar public safety component. </a:t>
            </a:r>
            <a:br>
              <a:rPr lang="en-US" sz="2000" dirty="0">
                <a:solidFill>
                  <a:schemeClr val="tx1"/>
                </a:solidFill>
                <a:latin typeface="Century Gothic" panose="020B0502020202020204" pitchFamily="34" charset="0"/>
              </a:rPr>
            </a:b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Goals/objectives/polices identified for public facilities. </a:t>
            </a:r>
            <a:br>
              <a:rPr lang="en-US" sz="1400" dirty="0">
                <a:solidFill>
                  <a:schemeClr val="tx1"/>
                </a:solidFill>
              </a:rPr>
            </a:br>
            <a:br>
              <a:rPr lang="en-US" sz="1400" dirty="0">
                <a:solidFill>
                  <a:schemeClr val="tx1"/>
                </a:solidFill>
              </a:rPr>
            </a:br>
            <a:br>
              <a:rPr lang="en-US" sz="1400" dirty="0">
                <a:solidFill>
                  <a:schemeClr val="tx1"/>
                </a:solidFill>
              </a:rPr>
            </a:br>
            <a:endParaRPr lang="en-US" sz="1400" i="1" dirty="0">
              <a:solidFill>
                <a:schemeClr val="tx1"/>
              </a:solidFill>
            </a:endParaRPr>
          </a:p>
        </p:txBody>
      </p:sp>
      <p:pic>
        <p:nvPicPr>
          <p:cNvPr id="4" name="Picture 3" descr="Police car red lights in night time">
            <a:extLst>
              <a:ext uri="{FF2B5EF4-FFF2-40B4-BE49-F238E27FC236}">
                <a16:creationId xmlns:a16="http://schemas.microsoft.com/office/drawing/2014/main" id="{948E8AAD-9822-8128-B53B-A446171B1F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635092" y="10"/>
            <a:ext cx="7556906" cy="3383270"/>
          </a:xfrm>
          <a:prstGeom prst="rect">
            <a:avLst/>
          </a:prstGeom>
        </p:spPr>
      </p:pic>
      <p:cxnSp>
        <p:nvCxnSpPr>
          <p:cNvPr id="61" name="Straight Connector 6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EMT worker">
            <a:extLst>
              <a:ext uri="{FF2B5EF4-FFF2-40B4-BE49-F238E27FC236}">
                <a16:creationId xmlns:a16="http://schemas.microsoft.com/office/drawing/2014/main" id="{2170FE9B-01CD-4567-B60D-A80CDE0384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635097" y="3474720"/>
            <a:ext cx="7556889" cy="3383280"/>
          </a:xfrm>
          <a:prstGeom prst="rect">
            <a:avLst/>
          </a:prstGeom>
        </p:spPr>
      </p:pic>
    </p:spTree>
    <p:extLst>
      <p:ext uri="{BB962C8B-B14F-4D97-AF65-F5344CB8AC3E}">
        <p14:creationId xmlns:p14="http://schemas.microsoft.com/office/powerpoint/2010/main" val="22021312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A person clasping its hands">
            <a:extLst>
              <a:ext uri="{FF2B5EF4-FFF2-40B4-BE49-F238E27FC236}">
                <a16:creationId xmlns:a16="http://schemas.microsoft.com/office/drawing/2014/main" id="{A7A05F2F-0944-E07E-3630-AC1239AC90AF}"/>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566160"/>
          </a:xfrm>
        </p:spPr>
        <p:txBody>
          <a:bodyPr>
            <a:normAutofit/>
          </a:bodyPr>
          <a:lstStyle/>
          <a:p>
            <a:r>
              <a:rPr lang="en-US">
                <a:solidFill>
                  <a:srgbClr val="FFFFFF"/>
                </a:solidFill>
              </a:rPr>
              <a:t> </a:t>
            </a:r>
            <a:r>
              <a:rPr lang="en-US">
                <a:solidFill>
                  <a:srgbClr val="FFFFFF"/>
                </a:solidFill>
                <a:latin typeface="Century Gothic" panose="020B0502020202020204" pitchFamily="34" charset="0"/>
              </a:rPr>
              <a:t>Introductions</a:t>
            </a:r>
          </a:p>
        </p:txBody>
      </p:sp>
      <p:cxnSp>
        <p:nvCxnSpPr>
          <p:cNvPr id="77" name="Straight Connector 7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9"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815738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22797" y="2761112"/>
            <a:ext cx="3659246" cy="2566652"/>
          </a:xfrm>
        </p:spPr>
        <p:txBody>
          <a:bodyPr vert="horz" lIns="91440" tIns="45720" rIns="91440" bIns="45720" rtlCol="0" anchor="b">
            <a:normAutofit fontScale="90000"/>
          </a:bodyPr>
          <a:lstStyle/>
          <a:p>
            <a:r>
              <a:rPr lang="en-US" sz="2700" b="1" dirty="0">
                <a:solidFill>
                  <a:schemeClr val="tx1"/>
                </a:solidFill>
                <a:latin typeface="Century Gothic" panose="020B0502020202020204" pitchFamily="34" charset="0"/>
              </a:rPr>
              <a:t>Telecommunications/</a:t>
            </a:r>
            <a:br>
              <a:rPr lang="en-US" sz="2700" b="1" dirty="0">
                <a:solidFill>
                  <a:schemeClr val="tx1"/>
                </a:solidFill>
                <a:latin typeface="Century Gothic" panose="020B0502020202020204" pitchFamily="34" charset="0"/>
              </a:rPr>
            </a:br>
            <a:r>
              <a:rPr lang="en-US" sz="2700" b="1" dirty="0">
                <a:solidFill>
                  <a:schemeClr val="tx1"/>
                </a:solidFill>
                <a:latin typeface="Century Gothic" panose="020B0502020202020204" pitchFamily="34" charset="0"/>
              </a:rPr>
              <a:t>Utilities/Energy</a:t>
            </a:r>
            <a:br>
              <a:rPr lang="en-US" sz="2000" b="1" dirty="0">
                <a:solidFill>
                  <a:schemeClr val="tx1"/>
                </a:solidFill>
                <a:latin typeface="Century Gothic" panose="020B0502020202020204" pitchFamily="34" charset="0"/>
              </a:rPr>
            </a:br>
            <a:br>
              <a:rPr lang="en-US" sz="2000" b="1"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Examines different means for communication within Nevada and Vernon County (newspaper, television, etc.). </a:t>
            </a:r>
            <a:br>
              <a:rPr lang="en-US" sz="2000" dirty="0">
                <a:solidFill>
                  <a:schemeClr val="tx1"/>
                </a:solidFill>
                <a:latin typeface="Century Gothic" panose="020B0502020202020204" pitchFamily="34" charset="0"/>
              </a:rPr>
            </a:b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Aid significantly in helping to determine future growth areas of the city and county.</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 </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Examine the different energy sources and needs within Nevada. </a:t>
            </a:r>
            <a:br>
              <a:rPr lang="en-US" sz="2000" dirty="0">
                <a:solidFill>
                  <a:schemeClr val="tx1"/>
                </a:solidFill>
                <a:latin typeface="Century Gothic" panose="020B0502020202020204" pitchFamily="34" charset="0"/>
              </a:rPr>
            </a:b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Goals/objectives/polices identified for public facilities. </a:t>
            </a:r>
            <a:br>
              <a:rPr lang="en-US" sz="1400" dirty="0">
                <a:solidFill>
                  <a:schemeClr val="tx1"/>
                </a:solidFill>
              </a:rPr>
            </a:br>
            <a:br>
              <a:rPr lang="en-US" sz="1400" dirty="0">
                <a:solidFill>
                  <a:schemeClr val="tx1"/>
                </a:solidFill>
              </a:rPr>
            </a:br>
            <a:endParaRPr lang="en-US" sz="1400" dirty="0">
              <a:solidFill>
                <a:schemeClr val="tx1"/>
              </a:solidFill>
            </a:endParaRPr>
          </a:p>
        </p:txBody>
      </p:sp>
      <p:pic>
        <p:nvPicPr>
          <p:cNvPr id="12" name="Picture 11">
            <a:extLst>
              <a:ext uri="{FF2B5EF4-FFF2-40B4-BE49-F238E27FC236}">
                <a16:creationId xmlns:a16="http://schemas.microsoft.com/office/drawing/2014/main" id="{1587884C-A54B-E193-8427-30098D146E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635092" y="10"/>
            <a:ext cx="7556906" cy="3383270"/>
          </a:xfrm>
          <a:prstGeom prst="rect">
            <a:avLst/>
          </a:prstGeom>
        </p:spPr>
      </p:pic>
      <p:cxnSp>
        <p:nvCxnSpPr>
          <p:cNvPr id="61" name="Straight Connector 6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Cell towers">
            <a:extLst>
              <a:ext uri="{FF2B5EF4-FFF2-40B4-BE49-F238E27FC236}">
                <a16:creationId xmlns:a16="http://schemas.microsoft.com/office/drawing/2014/main" id="{1CAD54DA-FBD3-E08C-0214-38190CA50C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2"/>
          <a:stretch/>
        </p:blipFill>
        <p:spPr>
          <a:xfrm>
            <a:off x="4635097" y="3474720"/>
            <a:ext cx="7556889" cy="3383280"/>
          </a:xfrm>
          <a:prstGeom prst="rect">
            <a:avLst/>
          </a:prstGeom>
        </p:spPr>
      </p:pic>
    </p:spTree>
    <p:extLst>
      <p:ext uri="{BB962C8B-B14F-4D97-AF65-F5344CB8AC3E}">
        <p14:creationId xmlns:p14="http://schemas.microsoft.com/office/powerpoint/2010/main" val="17673156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7921" y="2675123"/>
            <a:ext cx="3659246" cy="2566652"/>
          </a:xfrm>
        </p:spPr>
        <p:txBody>
          <a:bodyPr vert="horz" lIns="91440" tIns="45720" rIns="91440" bIns="45720" rtlCol="0" anchor="b">
            <a:normAutofit fontScale="90000"/>
          </a:bodyPr>
          <a:lstStyle/>
          <a:p>
            <a:r>
              <a:rPr lang="en-US" sz="2000" b="1">
                <a:solidFill>
                  <a:schemeClr val="tx1"/>
                </a:solidFill>
                <a:latin typeface="Century Gothic" panose="020B0502020202020204" pitchFamily="34" charset="0"/>
              </a:rPr>
              <a:t>Hazards</a:t>
            </a:r>
            <a:br>
              <a:rPr lang="en-US" sz="2000" b="1">
                <a:solidFill>
                  <a:schemeClr val="tx1"/>
                </a:solidFill>
                <a:latin typeface="Century Gothic" panose="020B0502020202020204" pitchFamily="34" charset="0"/>
              </a:rPr>
            </a:br>
            <a:br>
              <a:rPr lang="en-US" sz="2000" b="1">
                <a:solidFill>
                  <a:schemeClr val="tx1"/>
                </a:solidFill>
                <a:latin typeface="Century Gothic" panose="020B0502020202020204" pitchFamily="34" charset="0"/>
              </a:rPr>
            </a:br>
            <a:r>
              <a:rPr lang="en-US" sz="2000">
                <a:solidFill>
                  <a:schemeClr val="tx1"/>
                </a:solidFill>
                <a:latin typeface="Century Gothic" panose="020B0502020202020204" pitchFamily="34" charset="0"/>
              </a:rPr>
              <a:t>A reiteration of key goals and policies from most recent Hazard Mitigation Plan (HMP)</a:t>
            </a:r>
            <a:br>
              <a:rPr lang="en-US" sz="2000">
                <a:solidFill>
                  <a:schemeClr val="tx1"/>
                </a:solidFill>
                <a:latin typeface="Century Gothic" panose="020B0502020202020204" pitchFamily="34" charset="0"/>
              </a:rPr>
            </a:br>
            <a:br>
              <a:rPr lang="en-US" sz="2000">
                <a:solidFill>
                  <a:schemeClr val="tx1"/>
                </a:solidFill>
                <a:latin typeface="Century Gothic" panose="020B0502020202020204" pitchFamily="34" charset="0"/>
              </a:rPr>
            </a:br>
            <a:r>
              <a:rPr lang="en-US" sz="2000">
                <a:solidFill>
                  <a:schemeClr val="tx1"/>
                </a:solidFill>
                <a:latin typeface="Century Gothic" panose="020B0502020202020204" pitchFamily="34" charset="0"/>
              </a:rPr>
              <a:t>Allows key policies and projects from the HMP to become apart of the overall planning process. </a:t>
            </a:r>
            <a:br>
              <a:rPr lang="en-US" sz="2000">
                <a:solidFill>
                  <a:schemeClr val="tx1"/>
                </a:solidFill>
                <a:latin typeface="Century Gothic" panose="020B0502020202020204" pitchFamily="34" charset="0"/>
              </a:rPr>
            </a:br>
            <a:br>
              <a:rPr lang="en-US" sz="2000">
                <a:solidFill>
                  <a:schemeClr val="tx1"/>
                </a:solidFill>
                <a:latin typeface="Century Gothic" panose="020B0502020202020204" pitchFamily="34" charset="0"/>
              </a:rPr>
            </a:br>
            <a:r>
              <a:rPr lang="en-US" sz="2000">
                <a:solidFill>
                  <a:schemeClr val="tx1"/>
                </a:solidFill>
                <a:latin typeface="Century Gothic" panose="020B0502020202020204" pitchFamily="34" charset="0"/>
              </a:rPr>
              <a:t>Note: Since most HMPs are updated every five-years, these data will need to be amended in order to stay current. </a:t>
            </a:r>
            <a:br>
              <a:rPr lang="en-US" sz="1400">
                <a:solidFill>
                  <a:schemeClr val="tx1"/>
                </a:solidFill>
              </a:rPr>
            </a:br>
            <a:br>
              <a:rPr lang="en-US" sz="1400">
                <a:solidFill>
                  <a:schemeClr val="tx1"/>
                </a:solidFill>
              </a:rPr>
            </a:br>
            <a:br>
              <a:rPr lang="en-US" sz="1400">
                <a:solidFill>
                  <a:schemeClr val="tx1"/>
                </a:solidFill>
              </a:rPr>
            </a:br>
            <a:br>
              <a:rPr lang="en-US" sz="1400">
                <a:solidFill>
                  <a:schemeClr val="tx1"/>
                </a:solidFill>
              </a:rPr>
            </a:br>
            <a:endParaRPr lang="en-US" sz="1400" dirty="0">
              <a:solidFill>
                <a:schemeClr val="tx1"/>
              </a:solidFill>
            </a:endParaRPr>
          </a:p>
        </p:txBody>
      </p:sp>
      <p:pic>
        <p:nvPicPr>
          <p:cNvPr id="11" name="Picture 10">
            <a:extLst>
              <a:ext uri="{FF2B5EF4-FFF2-40B4-BE49-F238E27FC236}">
                <a16:creationId xmlns:a16="http://schemas.microsoft.com/office/drawing/2014/main" id="{1CAD54DA-FBD3-E08C-0214-38190CA50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635092" y="10"/>
            <a:ext cx="7556906" cy="3383270"/>
          </a:xfrm>
          <a:prstGeom prst="rect">
            <a:avLst/>
          </a:prstGeom>
        </p:spPr>
      </p:pic>
      <p:cxnSp>
        <p:nvCxnSpPr>
          <p:cNvPr id="61" name="Straight Connector 6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6" name="Picture 2" descr="Nevada, MO tornado destroys woman’s new home and family business ...">
            <a:extLst>
              <a:ext uri="{FF2B5EF4-FFF2-40B4-BE49-F238E27FC236}">
                <a16:creationId xmlns:a16="http://schemas.microsoft.com/office/drawing/2014/main" id="{0D0352B9-A906-64C0-786E-06D5A2D2D23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4629473" y="3474719"/>
            <a:ext cx="7556906" cy="338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42844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0" name="Rectangle 208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92" name="Straight Connector 209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94" name="Rectangle 2093">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7921" y="3025062"/>
            <a:ext cx="3659246" cy="2566652"/>
          </a:xfrm>
        </p:spPr>
        <p:txBody>
          <a:bodyPr vert="horz" lIns="91440" tIns="45720" rIns="91440" bIns="45720" rtlCol="0" anchor="b">
            <a:noAutofit/>
          </a:bodyPr>
          <a:lstStyle/>
          <a:p>
            <a:r>
              <a:rPr lang="en-US" sz="1800" b="1" dirty="0">
                <a:solidFill>
                  <a:schemeClr val="tx1"/>
                </a:solidFill>
                <a:latin typeface="Century Gothic" panose="020B0502020202020204" pitchFamily="34" charset="0"/>
              </a:rPr>
              <a:t>Land Use </a:t>
            </a:r>
            <a:br>
              <a:rPr lang="en-US" sz="1800" b="1" dirty="0">
                <a:solidFill>
                  <a:schemeClr val="tx1"/>
                </a:solidFill>
                <a:latin typeface="Century Gothic" panose="020B0502020202020204" pitchFamily="34" charset="0"/>
              </a:rPr>
            </a:br>
            <a:br>
              <a:rPr lang="en-US" sz="1800" b="1"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Land use is a standard Comprehensive Plan element</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Look at the balance between agriculture and other land uses</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Land use discussion occurs regarding barriers to future growth, areas in need of redevelopment (may be prioritized)</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This section very graphic in order to make specific points</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Key goals/objectives/policies are apart of this section</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Provide an evaluation of zoning opportunities</a:t>
            </a:r>
          </a:p>
        </p:txBody>
      </p:sp>
      <p:cxnSp>
        <p:nvCxnSpPr>
          <p:cNvPr id="2096" name="Straight Connector 209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D3E665-2288-356D-177B-408E984A7995}"/>
              </a:ext>
            </a:extLst>
          </p:cNvPr>
          <p:cNvPicPr>
            <a:picLocks noChangeAspect="1"/>
          </p:cNvPicPr>
          <p:nvPr/>
        </p:nvPicPr>
        <p:blipFill>
          <a:blip r:embed="rId4" cstate="screen">
            <a:extLst>
              <a:ext uri="{28A0092B-C50C-407E-A947-70E740481C1C}">
                <a14:useLocalDpi xmlns:a14="http://schemas.microsoft.com/office/drawing/2010/main"/>
              </a:ext>
            </a:extLst>
          </a:blip>
          <a:srcRect t="9989"/>
          <a:stretch>
            <a:fillRect/>
          </a:stretch>
        </p:blipFill>
        <p:spPr>
          <a:xfrm>
            <a:off x="4631917" y="0"/>
            <a:ext cx="7560082" cy="3587333"/>
          </a:xfrm>
          <a:prstGeom prst="rect">
            <a:avLst/>
          </a:prstGeom>
        </p:spPr>
      </p:pic>
      <p:pic>
        <p:nvPicPr>
          <p:cNvPr id="9" name="Picture 8">
            <a:extLst>
              <a:ext uri="{FF2B5EF4-FFF2-40B4-BE49-F238E27FC236}">
                <a16:creationId xmlns:a16="http://schemas.microsoft.com/office/drawing/2014/main" id="{67576314-09D8-4919-6998-19C0D51007A5}"/>
              </a:ext>
            </a:extLst>
          </p:cNvPr>
          <p:cNvPicPr>
            <a:picLocks noChangeAspect="1"/>
          </p:cNvPicPr>
          <p:nvPr/>
        </p:nvPicPr>
        <p:blipFill>
          <a:blip r:embed="rId5" cstate="screen">
            <a:extLst>
              <a:ext uri="{28A0092B-C50C-407E-A947-70E740481C1C}">
                <a14:useLocalDpi xmlns:a14="http://schemas.microsoft.com/office/drawing/2010/main"/>
              </a:ext>
            </a:extLst>
          </a:blip>
          <a:srcRect t="7582"/>
          <a:stretch>
            <a:fillRect/>
          </a:stretch>
        </p:blipFill>
        <p:spPr>
          <a:xfrm>
            <a:off x="4631917" y="3587333"/>
            <a:ext cx="7563258" cy="3270666"/>
          </a:xfrm>
          <a:prstGeom prst="rect">
            <a:avLst/>
          </a:prstGeom>
        </p:spPr>
      </p:pic>
    </p:spTree>
    <p:extLst>
      <p:ext uri="{BB962C8B-B14F-4D97-AF65-F5344CB8AC3E}">
        <p14:creationId xmlns:p14="http://schemas.microsoft.com/office/powerpoint/2010/main" val="21962771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22797" y="2798819"/>
            <a:ext cx="3659246" cy="2566652"/>
          </a:xfrm>
        </p:spPr>
        <p:txBody>
          <a:bodyPr vert="horz" lIns="91440" tIns="45720" rIns="91440" bIns="45720" rtlCol="0" anchor="b">
            <a:normAutofit fontScale="90000"/>
          </a:bodyPr>
          <a:lstStyle/>
          <a:p>
            <a:r>
              <a:rPr lang="en-US" sz="2200" b="1" dirty="0">
                <a:solidFill>
                  <a:schemeClr val="tx1"/>
                </a:solidFill>
                <a:latin typeface="Century Gothic" panose="020B0502020202020204" pitchFamily="34" charset="0"/>
              </a:rPr>
              <a:t>Transportation</a:t>
            </a:r>
            <a:br>
              <a:rPr lang="en-US" sz="1800" b="1" dirty="0">
                <a:solidFill>
                  <a:schemeClr val="tx1"/>
                </a:solidFill>
                <a:latin typeface="Century Gothic" panose="020B0502020202020204" pitchFamily="34" charset="0"/>
              </a:rPr>
            </a:br>
            <a:br>
              <a:rPr lang="en-US" sz="1800" b="1" dirty="0">
                <a:solidFill>
                  <a:schemeClr val="tx1"/>
                </a:solidFill>
                <a:latin typeface="Century Gothic" panose="020B0502020202020204" pitchFamily="34" charset="0"/>
              </a:rPr>
            </a:br>
            <a:r>
              <a:rPr lang="en-US" sz="1800" dirty="0" err="1">
                <a:solidFill>
                  <a:schemeClr val="tx1"/>
                </a:solidFill>
                <a:latin typeface="Century Gothic" panose="020B0502020202020204" pitchFamily="34" charset="0"/>
              </a:rPr>
              <a:t>Transportation</a:t>
            </a:r>
            <a:r>
              <a:rPr lang="en-US" sz="1800" dirty="0">
                <a:solidFill>
                  <a:schemeClr val="tx1"/>
                </a:solidFill>
                <a:latin typeface="Century Gothic" panose="020B0502020202020204" pitchFamily="34" charset="0"/>
              </a:rPr>
              <a:t> is standard</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Specific policies regarding connectivity and road sharing are typically found within this topic </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Other issues may be relevant once our team talks with the public works staff</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Key goals/objectives/policies are apart of this as well</a:t>
            </a:r>
            <a:br>
              <a:rPr lang="en-US" sz="1400" dirty="0">
                <a:solidFill>
                  <a:schemeClr val="tx1"/>
                </a:solidFill>
              </a:rPr>
            </a:br>
            <a:br>
              <a:rPr lang="en-US" sz="1400" dirty="0">
                <a:solidFill>
                  <a:schemeClr val="tx1"/>
                </a:solidFill>
              </a:rPr>
            </a:br>
            <a:br>
              <a:rPr lang="en-US" sz="1400" dirty="0">
                <a:solidFill>
                  <a:schemeClr val="tx1"/>
                </a:solidFill>
              </a:rPr>
            </a:br>
            <a:endParaRPr lang="en-US" sz="1400" dirty="0">
              <a:solidFill>
                <a:schemeClr val="tx1"/>
              </a:solidFill>
            </a:endParaRPr>
          </a:p>
        </p:txBody>
      </p:sp>
      <p:pic>
        <p:nvPicPr>
          <p:cNvPr id="3" name="Picture 2" descr="A board game">
            <a:extLst>
              <a:ext uri="{FF2B5EF4-FFF2-40B4-BE49-F238E27FC236}">
                <a16:creationId xmlns:a16="http://schemas.microsoft.com/office/drawing/2014/main" id="{F18ADA71-BC92-EB75-4D9E-F2057E6E17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635092" y="10"/>
            <a:ext cx="7556906" cy="3383270"/>
          </a:xfrm>
          <a:prstGeom prst="rect">
            <a:avLst/>
          </a:prstGeom>
        </p:spPr>
      </p:pic>
      <p:cxnSp>
        <p:nvCxnSpPr>
          <p:cNvPr id="61" name="Straight Connector 6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Bicycle close-up">
            <a:extLst>
              <a:ext uri="{FF2B5EF4-FFF2-40B4-BE49-F238E27FC236}">
                <a16:creationId xmlns:a16="http://schemas.microsoft.com/office/drawing/2014/main" id="{99A25F6D-78A2-7677-33C8-C1DD98FF7E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635097" y="3474720"/>
            <a:ext cx="7556889" cy="3383280"/>
          </a:xfrm>
          <a:prstGeom prst="rect">
            <a:avLst/>
          </a:prstGeom>
        </p:spPr>
      </p:pic>
    </p:spTree>
    <p:extLst>
      <p:ext uri="{BB962C8B-B14F-4D97-AF65-F5344CB8AC3E}">
        <p14:creationId xmlns:p14="http://schemas.microsoft.com/office/powerpoint/2010/main" val="140289182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8" name="Straight Connector 5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4815" y="2183176"/>
            <a:ext cx="3659246" cy="2850319"/>
          </a:xfrm>
        </p:spPr>
        <p:txBody>
          <a:bodyPr vert="horz" lIns="91440" tIns="45720" rIns="91440" bIns="45720" rtlCol="0" anchor="b">
            <a:normAutofit fontScale="90000"/>
          </a:bodyPr>
          <a:lstStyle/>
          <a:p>
            <a:r>
              <a:rPr lang="en-US" sz="2200" b="1" dirty="0">
                <a:solidFill>
                  <a:srgbClr val="FFFFFF"/>
                </a:solidFill>
                <a:latin typeface="Century Gothic" panose="020B0502020202020204" pitchFamily="34" charset="0"/>
              </a:rPr>
              <a:t>Implementation</a:t>
            </a:r>
            <a:br>
              <a:rPr lang="en-US" sz="1800" b="1" dirty="0">
                <a:solidFill>
                  <a:srgbClr val="FFFFFF"/>
                </a:solidFill>
                <a:latin typeface="Century Gothic" panose="020B0502020202020204" pitchFamily="34" charset="0"/>
              </a:rPr>
            </a:br>
            <a:br>
              <a:rPr lang="en-US" sz="1800" b="1" dirty="0">
                <a:solidFill>
                  <a:srgbClr val="FFFFFF"/>
                </a:solidFill>
                <a:latin typeface="Century Gothic" panose="020B0502020202020204" pitchFamily="34" charset="0"/>
              </a:rPr>
            </a:br>
            <a:r>
              <a:rPr lang="en-US" sz="2000" dirty="0" err="1">
                <a:solidFill>
                  <a:srgbClr val="FFFFFF"/>
                </a:solidFill>
                <a:latin typeface="Century Gothic" panose="020B0502020202020204" pitchFamily="34" charset="0"/>
              </a:rPr>
              <a:t>Implementation</a:t>
            </a:r>
            <a:r>
              <a:rPr lang="en-US" sz="2000" dirty="0">
                <a:solidFill>
                  <a:srgbClr val="FFFFFF"/>
                </a:solidFill>
                <a:latin typeface="Century Gothic" panose="020B0502020202020204" pitchFamily="34" charset="0"/>
              </a:rPr>
              <a:t>, after the goals/objectives/polices are placed in individual sections, becomes a very basic implementation strategy. </a:t>
            </a:r>
            <a:br>
              <a:rPr lang="en-US" sz="1400"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endParaRPr lang="en-US" sz="1400" dirty="0">
              <a:solidFill>
                <a:srgbClr val="FFFFFF"/>
              </a:solidFill>
            </a:endParaRPr>
          </a:p>
        </p:txBody>
      </p:sp>
      <p:cxnSp>
        <p:nvCxnSpPr>
          <p:cNvPr id="62" name="Straight Connector 61">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2" name="Picture 51" descr="Work tools on a bench">
            <a:extLst>
              <a:ext uri="{FF2B5EF4-FFF2-40B4-BE49-F238E27FC236}">
                <a16:creationId xmlns:a16="http://schemas.microsoft.com/office/drawing/2014/main" id="{9AB0112A-06F0-C458-2A8E-C6B623E9ACD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35095" y="10"/>
            <a:ext cx="7556889" cy="685799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DD9FDBE4-66D8-110F-4D5A-42677428A990}"/>
                  </a:ext>
                </a:extLst>
              </p14:cNvPr>
              <p14:cNvContentPartPr/>
              <p14:nvPr/>
            </p14:nvContentPartPr>
            <p14:xfrm>
              <a:off x="8838807" y="5033495"/>
              <a:ext cx="360" cy="360"/>
            </p14:xfrm>
          </p:contentPart>
        </mc:Choice>
        <mc:Fallback xmlns="">
          <p:pic>
            <p:nvPicPr>
              <p:cNvPr id="6" name="Ink 5">
                <a:extLst>
                  <a:ext uri="{FF2B5EF4-FFF2-40B4-BE49-F238E27FC236}">
                    <a16:creationId xmlns:a16="http://schemas.microsoft.com/office/drawing/2014/main" id="{DD9FDBE4-66D8-110F-4D5A-42677428A990}"/>
                  </a:ext>
                </a:extLst>
              </p:cNvPr>
              <p:cNvPicPr/>
              <p:nvPr/>
            </p:nvPicPr>
            <p:blipFill>
              <a:blip r:embed="rId6"/>
              <a:stretch>
                <a:fillRect/>
              </a:stretch>
            </p:blipFill>
            <p:spPr>
              <a:xfrm>
                <a:off x="8830167" y="5024855"/>
                <a:ext cx="18000" cy="18000"/>
              </a:xfrm>
              <a:prstGeom prst="rect">
                <a:avLst/>
              </a:prstGeom>
            </p:spPr>
          </p:pic>
        </mc:Fallback>
      </mc:AlternateContent>
    </p:spTree>
    <p:extLst>
      <p:ext uri="{BB962C8B-B14F-4D97-AF65-F5344CB8AC3E}">
        <p14:creationId xmlns:p14="http://schemas.microsoft.com/office/powerpoint/2010/main" val="127795105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8" name="Straight Connector 5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4600" dirty="0">
                <a:solidFill>
                  <a:srgbClr val="FFFFFF"/>
                </a:solidFill>
                <a:latin typeface="Century Gothic" panose="020B0502020202020204" pitchFamily="34" charset="0"/>
              </a:rPr>
              <a:t>Public Involvement</a:t>
            </a:r>
          </a:p>
        </p:txBody>
      </p:sp>
      <p:cxnSp>
        <p:nvCxnSpPr>
          <p:cNvPr id="62" name="Straight Connector 61">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5ADB48E3-6512-D127-36BF-11A6F04527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35095" y="10"/>
            <a:ext cx="7556889" cy="6857990"/>
          </a:xfrm>
          <a:prstGeom prst="rect">
            <a:avLst/>
          </a:prstGeom>
        </p:spPr>
      </p:pic>
    </p:spTree>
    <p:extLst>
      <p:ext uri="{BB962C8B-B14F-4D97-AF65-F5344CB8AC3E}">
        <p14:creationId xmlns:p14="http://schemas.microsoft.com/office/powerpoint/2010/main" val="12139083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22797" y="2325388"/>
            <a:ext cx="3659246" cy="2566652"/>
          </a:xfrm>
        </p:spPr>
        <p:txBody>
          <a:bodyPr vert="horz" lIns="91440" tIns="45720" rIns="91440" bIns="45720" rtlCol="0" anchor="b">
            <a:normAutofit fontScale="90000"/>
          </a:bodyPr>
          <a:lstStyle/>
          <a:p>
            <a:r>
              <a:rPr lang="en-US" sz="1800" dirty="0">
                <a:solidFill>
                  <a:schemeClr val="tx1"/>
                </a:solidFill>
                <a:latin typeface="Century Gothic" panose="020B0502020202020204" pitchFamily="34" charset="0"/>
              </a:rPr>
              <a:t>Public Involvement is critical to a successful project</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Get Involved</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Be a part of a Focus Group if asked</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Go to the “In person meetings” in the future</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Engage on the digital platforms and through our physical surveys</a:t>
            </a:r>
            <a:br>
              <a:rPr lang="en-US" sz="1400" b="1" dirty="0">
                <a:solidFill>
                  <a:schemeClr val="tx1"/>
                </a:solidFill>
              </a:rPr>
            </a:br>
            <a:endParaRPr lang="en-US" sz="1400" dirty="0">
              <a:solidFill>
                <a:schemeClr val="tx1"/>
              </a:solidFill>
            </a:endParaRPr>
          </a:p>
        </p:txBody>
      </p:sp>
      <p:pic>
        <p:nvPicPr>
          <p:cNvPr id="13" name="Picture 12" descr="People in group sharing">
            <a:extLst>
              <a:ext uri="{FF2B5EF4-FFF2-40B4-BE49-F238E27FC236}">
                <a16:creationId xmlns:a16="http://schemas.microsoft.com/office/drawing/2014/main" id="{AB4A5355-148A-BCA1-B507-7BB78426B4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635092" y="10"/>
            <a:ext cx="7556906" cy="3383270"/>
          </a:xfrm>
          <a:prstGeom prst="rect">
            <a:avLst/>
          </a:prstGeom>
        </p:spPr>
      </p:pic>
      <p:cxnSp>
        <p:nvCxnSpPr>
          <p:cNvPr id="61" name="Straight Connector 6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Business team brainstorming">
            <a:extLst>
              <a:ext uri="{FF2B5EF4-FFF2-40B4-BE49-F238E27FC236}">
                <a16:creationId xmlns:a16="http://schemas.microsoft.com/office/drawing/2014/main" id="{513B8499-30D5-3EBE-1565-B0CC963F04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635097" y="3474720"/>
            <a:ext cx="7556889" cy="3383280"/>
          </a:xfrm>
          <a:prstGeom prst="rect">
            <a:avLst/>
          </a:prstGeom>
        </p:spPr>
      </p:pic>
    </p:spTree>
    <p:extLst>
      <p:ext uri="{BB962C8B-B14F-4D97-AF65-F5344CB8AC3E}">
        <p14:creationId xmlns:p14="http://schemas.microsoft.com/office/powerpoint/2010/main" val="200060251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22797" y="2325388"/>
            <a:ext cx="3659246" cy="2566652"/>
          </a:xfrm>
        </p:spPr>
        <p:txBody>
          <a:bodyPr vert="horz" lIns="91440" tIns="45720" rIns="91440" bIns="45720" rtlCol="0" anchor="b">
            <a:normAutofit/>
          </a:bodyPr>
          <a:lstStyle/>
          <a:p>
            <a:br>
              <a:rPr lang="en-US" sz="1400" b="1" dirty="0">
                <a:solidFill>
                  <a:schemeClr val="tx1"/>
                </a:solidFill>
              </a:rPr>
            </a:br>
            <a:endParaRPr lang="en-US" sz="1400" dirty="0">
              <a:solidFill>
                <a:schemeClr val="tx1"/>
              </a:solidFill>
            </a:endParaRPr>
          </a:p>
        </p:txBody>
      </p:sp>
      <p:pic>
        <p:nvPicPr>
          <p:cNvPr id="13" name="Picture 12" descr="People in group sharing">
            <a:extLst>
              <a:ext uri="{FF2B5EF4-FFF2-40B4-BE49-F238E27FC236}">
                <a16:creationId xmlns:a16="http://schemas.microsoft.com/office/drawing/2014/main" id="{AB4A5355-148A-BCA1-B507-7BB78426B4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635092" y="10"/>
            <a:ext cx="7556906" cy="3383270"/>
          </a:xfrm>
          <a:prstGeom prst="rect">
            <a:avLst/>
          </a:prstGeom>
        </p:spPr>
      </p:pic>
      <p:cxnSp>
        <p:nvCxnSpPr>
          <p:cNvPr id="61" name="Straight Connector 6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Business team brainstorming">
            <a:extLst>
              <a:ext uri="{FF2B5EF4-FFF2-40B4-BE49-F238E27FC236}">
                <a16:creationId xmlns:a16="http://schemas.microsoft.com/office/drawing/2014/main" id="{513B8499-30D5-3EBE-1565-B0CC963F04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635097" y="3474720"/>
            <a:ext cx="7556889" cy="3383280"/>
          </a:xfrm>
          <a:prstGeom prst="rect">
            <a:avLst/>
          </a:prstGeom>
        </p:spPr>
      </p:pic>
    </p:spTree>
    <p:extLst>
      <p:ext uri="{BB962C8B-B14F-4D97-AF65-F5344CB8AC3E}">
        <p14:creationId xmlns:p14="http://schemas.microsoft.com/office/powerpoint/2010/main" val="401528706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22797" y="2325388"/>
            <a:ext cx="3659246" cy="2566652"/>
          </a:xfrm>
        </p:spPr>
        <p:txBody>
          <a:bodyPr vert="horz" lIns="91440" tIns="45720" rIns="91440" bIns="45720" rtlCol="0" anchor="b">
            <a:normAutofit fontScale="90000"/>
          </a:bodyPr>
          <a:lstStyle/>
          <a:p>
            <a:r>
              <a:rPr lang="en-US" sz="1800" dirty="0">
                <a:solidFill>
                  <a:schemeClr val="tx1"/>
                </a:solidFill>
                <a:latin typeface="Century Gothic" panose="020B0502020202020204" pitchFamily="34" charset="0"/>
              </a:rPr>
              <a:t>Survey will be topic specific.</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Take photos of the “good”, the “bad, and the “ugly” in Nevada. Leave photos at the city office if you prefer to show us that way.</a:t>
            </a:r>
            <a:br>
              <a:rPr lang="en-US" sz="1800" dirty="0">
                <a:solidFill>
                  <a:schemeClr val="tx1"/>
                </a:solidFill>
                <a:latin typeface="Century Gothic" panose="020B0502020202020204" pitchFamily="34" charset="0"/>
              </a:rPr>
            </a:br>
            <a:br>
              <a:rPr lang="en-US" sz="1800" dirty="0">
                <a:solidFill>
                  <a:schemeClr val="tx1"/>
                </a:solidFill>
                <a:latin typeface="Century Gothic" panose="020B0502020202020204" pitchFamily="34" charset="0"/>
              </a:rPr>
            </a:br>
            <a:r>
              <a:rPr lang="en-US" sz="1800" dirty="0">
                <a:solidFill>
                  <a:schemeClr val="tx1"/>
                </a:solidFill>
                <a:latin typeface="Century Gothic" panose="020B0502020202020204" pitchFamily="34" charset="0"/>
              </a:rPr>
              <a:t>Use the crowdsource map to show us where there are issues or assets in the city. We will print out 11x17 maps for you to use if you prefer to not engage on a computer.</a:t>
            </a:r>
            <a:br>
              <a:rPr lang="en-US" sz="1400" b="1" dirty="0">
                <a:solidFill>
                  <a:schemeClr val="tx1"/>
                </a:solidFill>
              </a:rPr>
            </a:br>
            <a:endParaRPr lang="en-US" sz="1400" dirty="0">
              <a:solidFill>
                <a:schemeClr val="tx1"/>
              </a:solidFill>
            </a:endParaRPr>
          </a:p>
        </p:txBody>
      </p:sp>
      <p:cxnSp>
        <p:nvCxnSpPr>
          <p:cNvPr id="61" name="Straight Connector 6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10" descr="Crowdsource Reporter | ArcGIS Solutions">
            <a:extLst>
              <a:ext uri="{FF2B5EF4-FFF2-40B4-BE49-F238E27FC236}">
                <a16:creationId xmlns:a16="http://schemas.microsoft.com/office/drawing/2014/main" id="{55867526-244C-3423-D706-990E4553CA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3528" y="2394409"/>
            <a:ext cx="7762770" cy="4463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ustainable Learning – Hazel Oak School">
            <a:extLst>
              <a:ext uri="{FF2B5EF4-FFF2-40B4-BE49-F238E27FC236}">
                <a16:creationId xmlns:a16="http://schemas.microsoft.com/office/drawing/2014/main" id="{86CEFB37-7CA2-E0AC-82A7-38B7EBE3FC8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83085" y="0"/>
            <a:ext cx="7303213" cy="133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18537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3" title="2025-08-06_11-47-56.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51434" y="375101"/>
            <a:ext cx="9089132" cy="5925401"/>
          </a:xfrm>
          <a:prstGeom prst="rect">
            <a:avLst/>
          </a:prstGeom>
          <a:noFill/>
          <a:ln>
            <a:noFill/>
          </a:ln>
        </p:spPr>
      </p:pic>
      <p:pic>
        <p:nvPicPr>
          <p:cNvPr id="145" name="Google Shape;145;p23"/>
          <p:cNvPicPr preferRelativeResize="0"/>
          <p:nvPr/>
        </p:nvPicPr>
        <p:blipFill>
          <a:blip r:embed="rId4">
            <a:alphaModFix/>
          </a:blip>
          <a:stretch>
            <a:fillRect/>
          </a:stretch>
        </p:blipFill>
        <p:spPr>
          <a:xfrm>
            <a:off x="0" y="-12700"/>
            <a:ext cx="12191987"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3" name="Rectangle 2062">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84814" y="640080"/>
            <a:ext cx="3659246" cy="2850319"/>
          </a:xfrm>
        </p:spPr>
        <p:txBody>
          <a:bodyPr>
            <a:normAutofit/>
          </a:bodyPr>
          <a:lstStyle/>
          <a:p>
            <a:r>
              <a:rPr lang="en-US" sz="1800" dirty="0">
                <a:solidFill>
                  <a:srgbClr val="FFFFFF"/>
                </a:solidFill>
                <a:latin typeface="Century Gothic" panose="020B0502020202020204" pitchFamily="34" charset="0"/>
              </a:rPr>
              <a:t>Keith Marvin AICP – </a:t>
            </a:r>
            <a:br>
              <a:rPr lang="en-US" sz="1800" dirty="0">
                <a:solidFill>
                  <a:srgbClr val="FFFFFF"/>
                </a:solidFill>
                <a:latin typeface="Century Gothic" panose="020B0502020202020204" pitchFamily="34" charset="0"/>
              </a:rPr>
            </a:br>
            <a:r>
              <a:rPr lang="en-US" sz="1800" dirty="0">
                <a:solidFill>
                  <a:srgbClr val="FFFFFF"/>
                </a:solidFill>
                <a:latin typeface="Century Gothic" panose="020B0502020202020204" pitchFamily="34" charset="0"/>
              </a:rPr>
              <a:t>Marvin Planning Consultants</a:t>
            </a:r>
            <a:br>
              <a:rPr lang="en-US" sz="1800" dirty="0">
                <a:solidFill>
                  <a:srgbClr val="FFFFFF"/>
                </a:solidFill>
                <a:latin typeface="Century Gothic" panose="020B0502020202020204" pitchFamily="34" charset="0"/>
              </a:rPr>
            </a:br>
            <a:br>
              <a:rPr lang="en-US" sz="1800" dirty="0">
                <a:solidFill>
                  <a:srgbClr val="FFFFFF"/>
                </a:solidFill>
                <a:latin typeface="Century Gothic" panose="020B0502020202020204" pitchFamily="34" charset="0"/>
              </a:rPr>
            </a:br>
            <a:r>
              <a:rPr lang="en-US" sz="1800" dirty="0">
                <a:solidFill>
                  <a:srgbClr val="FFFFFF"/>
                </a:solidFill>
                <a:latin typeface="Century Gothic" panose="020B0502020202020204" pitchFamily="34" charset="0"/>
              </a:rPr>
              <a:t>Ryan Beaver</a:t>
            </a:r>
            <a:br>
              <a:rPr lang="en-US" sz="1800" dirty="0">
                <a:solidFill>
                  <a:srgbClr val="FFFFFF"/>
                </a:solidFill>
                <a:latin typeface="Century Gothic" panose="020B0502020202020204" pitchFamily="34" charset="0"/>
              </a:rPr>
            </a:br>
            <a:r>
              <a:rPr lang="en-US" sz="1800" dirty="0">
                <a:solidFill>
                  <a:srgbClr val="FFFFFF"/>
                </a:solidFill>
                <a:latin typeface="Century Gothic" panose="020B0502020202020204" pitchFamily="34" charset="0"/>
              </a:rPr>
              <a:t>Marvin Planning Consultants</a:t>
            </a:r>
            <a:br>
              <a:rPr lang="en-US" sz="1800" dirty="0">
                <a:solidFill>
                  <a:srgbClr val="FFFFFF"/>
                </a:solidFill>
                <a:latin typeface="Century Gothic" panose="020B0502020202020204" pitchFamily="34" charset="0"/>
              </a:rPr>
            </a:br>
            <a:br>
              <a:rPr lang="en-US" sz="1800" dirty="0">
                <a:solidFill>
                  <a:srgbClr val="FFFFFF"/>
                </a:solidFill>
                <a:latin typeface="Century Gothic" panose="020B0502020202020204" pitchFamily="34" charset="0"/>
              </a:rPr>
            </a:br>
            <a:br>
              <a:rPr lang="en-US" sz="1800" dirty="0">
                <a:solidFill>
                  <a:srgbClr val="FFFFFF"/>
                </a:solidFill>
                <a:latin typeface="Century Gothic" panose="020B0502020202020204" pitchFamily="34" charset="0"/>
              </a:rPr>
            </a:br>
            <a:br>
              <a:rPr lang="en-US" sz="1800" dirty="0">
                <a:solidFill>
                  <a:srgbClr val="FFFFFF"/>
                </a:solidFill>
                <a:latin typeface="Constantia" panose="02030602050306030303" pitchFamily="18" charset="0"/>
              </a:rPr>
            </a:br>
            <a:endParaRPr lang="en-US" sz="1800" dirty="0">
              <a:solidFill>
                <a:srgbClr val="FFFFFF"/>
              </a:solidFill>
              <a:latin typeface="Constantia" panose="02030602050306030303" pitchFamily="18" charset="0"/>
            </a:endParaRPr>
          </a:p>
        </p:txBody>
      </p:sp>
      <p:cxnSp>
        <p:nvCxnSpPr>
          <p:cNvPr id="2064" name="Straight Connector 2063">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0" name="Picture 2" descr="A park with a water body&#10;&#10;AI-generated content may be incorrect.">
            <a:extLst>
              <a:ext uri="{FF2B5EF4-FFF2-40B4-BE49-F238E27FC236}">
                <a16:creationId xmlns:a16="http://schemas.microsoft.com/office/drawing/2014/main" id="{7542C024-D3FD-6667-24FB-84816CA6A56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984539" y="-349444"/>
            <a:ext cx="6858000" cy="755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9985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6" title="2025-08-19_14-59-00.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14300" y="369767"/>
            <a:ext cx="9796267" cy="6042500"/>
          </a:xfrm>
          <a:prstGeom prst="rect">
            <a:avLst/>
          </a:prstGeom>
          <a:noFill/>
          <a:ln>
            <a:noFill/>
          </a:ln>
        </p:spPr>
      </p:pic>
      <p:pic>
        <p:nvPicPr>
          <p:cNvPr id="162" name="Google Shape;162;p26"/>
          <p:cNvPicPr preferRelativeResize="0"/>
          <p:nvPr/>
        </p:nvPicPr>
        <p:blipFill>
          <a:blip r:embed="rId4">
            <a:alphaModFix/>
          </a:blip>
          <a:stretch>
            <a:fillRect/>
          </a:stretch>
        </p:blipFill>
        <p:spPr>
          <a:xfrm>
            <a:off x="0" y="-12700"/>
            <a:ext cx="12191987"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4814" y="640081"/>
            <a:ext cx="3659246" cy="2566652"/>
          </a:xfrm>
        </p:spPr>
        <p:txBody>
          <a:bodyPr vert="horz" lIns="91440" tIns="45720" rIns="91440" bIns="45720" rtlCol="0" anchor="b">
            <a:normAutofit/>
          </a:bodyPr>
          <a:lstStyle/>
          <a:p>
            <a:r>
              <a:rPr lang="en-US" sz="5000" dirty="0">
                <a:solidFill>
                  <a:schemeClr val="tx1"/>
                </a:solidFill>
                <a:latin typeface="Century Gothic" panose="020B0502020202020204" pitchFamily="34" charset="0"/>
              </a:rPr>
              <a:t>Questions?</a:t>
            </a:r>
          </a:p>
        </p:txBody>
      </p:sp>
      <p:pic>
        <p:nvPicPr>
          <p:cNvPr id="11" name="Picture 10" descr="Yellow question mark">
            <a:extLst>
              <a:ext uri="{FF2B5EF4-FFF2-40B4-BE49-F238E27FC236}">
                <a16:creationId xmlns:a16="http://schemas.microsoft.com/office/drawing/2014/main" id="{CD39E6C5-8336-788C-1978-3583F782AF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635092" y="10"/>
            <a:ext cx="7556906" cy="3383270"/>
          </a:xfrm>
          <a:prstGeom prst="rect">
            <a:avLst/>
          </a:prstGeom>
        </p:spPr>
      </p:pic>
      <p:cxnSp>
        <p:nvCxnSpPr>
          <p:cNvPr id="61" name="Straight Connector 6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Back of people's heads and raised hands at corporate presentation with speaker and whiteboard out of focus in background">
            <a:extLst>
              <a:ext uri="{FF2B5EF4-FFF2-40B4-BE49-F238E27FC236}">
                <a16:creationId xmlns:a16="http://schemas.microsoft.com/office/drawing/2014/main" id="{95558C52-E429-B377-0915-543C7BF0FD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635097" y="3474720"/>
            <a:ext cx="7556889" cy="3383280"/>
          </a:xfrm>
          <a:prstGeom prst="rect">
            <a:avLst/>
          </a:prstGeom>
        </p:spPr>
      </p:pic>
    </p:spTree>
    <p:extLst>
      <p:ext uri="{BB962C8B-B14F-4D97-AF65-F5344CB8AC3E}">
        <p14:creationId xmlns:p14="http://schemas.microsoft.com/office/powerpoint/2010/main" val="362529060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43467" y="516835"/>
            <a:ext cx="3448259" cy="1666501"/>
          </a:xfrm>
        </p:spPr>
        <p:txBody>
          <a:bodyPr vert="horz" lIns="91440" tIns="45720" rIns="91440" bIns="45720" rtlCol="0" anchor="b">
            <a:normAutofit/>
          </a:bodyPr>
          <a:lstStyle/>
          <a:p>
            <a:r>
              <a:rPr lang="en-US" altLang="en-US" sz="4000" b="0" i="0" u="sng" cap="all" dirty="0">
                <a:solidFill>
                  <a:srgbClr val="FFFFFF"/>
                </a:solidFill>
                <a:effectLst/>
                <a:latin typeface="Century Gothic" panose="020B0502020202020204" pitchFamily="34" charset="0"/>
              </a:rPr>
              <a:t>What Is Planning</a:t>
            </a:r>
            <a:endParaRPr lang="en-US" sz="4000" b="0" i="0" cap="all" dirty="0">
              <a:solidFill>
                <a:srgbClr val="FFFFFF"/>
              </a:solidFill>
              <a:effectLst/>
              <a:latin typeface="Century Gothic" panose="020B0502020202020204" pitchFamily="34" charset="0"/>
            </a:endParaRPr>
          </a:p>
        </p:txBody>
      </p:sp>
      <p:cxnSp>
        <p:nvCxnSpPr>
          <p:cNvPr id="16" name="Straight Connector 1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43467" y="2546224"/>
            <a:ext cx="3448259" cy="3342747"/>
          </a:xfrm>
        </p:spPr>
        <p:txBody>
          <a:bodyPr vert="horz" lIns="0" tIns="45720" rIns="0" bIns="45720" rtlCol="0">
            <a:normAutofit/>
          </a:bodyPr>
          <a:lstStyle/>
          <a:p>
            <a:pPr marL="285750" indent="-285750">
              <a:lnSpc>
                <a:spcPct val="90000"/>
              </a:lnSpc>
              <a:buFont typeface="Wingdings" panose="05000000000000000000" pitchFamily="2" charset="2"/>
              <a:buChar char="Ø"/>
            </a:pPr>
            <a:r>
              <a:rPr lang="en-US" altLang="en-US" sz="1800" b="1" i="1" dirty="0">
                <a:solidFill>
                  <a:srgbClr val="FFFFFF"/>
                </a:solidFill>
                <a:latin typeface="Century Gothic" panose="020B0502020202020204" pitchFamily="34" charset="0"/>
              </a:rPr>
              <a:t>Planning Is an </a:t>
            </a:r>
            <a:r>
              <a:rPr lang="en-US" altLang="en-US" sz="1800" b="1" i="1" u="sng" dirty="0">
                <a:solidFill>
                  <a:srgbClr val="FFFFFF"/>
                </a:solidFill>
                <a:latin typeface="Century Gothic" panose="020B0502020202020204" pitchFamily="34" charset="0"/>
              </a:rPr>
              <a:t>Organized</a:t>
            </a:r>
            <a:r>
              <a:rPr lang="en-US" altLang="en-US" sz="1800" b="1" i="1" dirty="0">
                <a:solidFill>
                  <a:srgbClr val="FFFFFF"/>
                </a:solidFill>
                <a:latin typeface="Century Gothic" panose="020B0502020202020204" pitchFamily="34" charset="0"/>
              </a:rPr>
              <a:t> Way of Determining Community Needs and Setting Goals and Objectives To Address the Needs.</a:t>
            </a:r>
          </a:p>
          <a:p>
            <a:pPr marL="457200" indent="-457200">
              <a:lnSpc>
                <a:spcPct val="90000"/>
              </a:lnSpc>
              <a:buFont typeface="Calibri" panose="020F0502020204030204" pitchFamily="34" charset="0"/>
              <a:buChar char=""/>
            </a:pPr>
            <a:endParaRPr lang="en-US" altLang="en-US" sz="1800" b="1" i="1" dirty="0">
              <a:solidFill>
                <a:srgbClr val="FFFFFF"/>
              </a:solidFill>
              <a:latin typeface="Century Gothic" panose="020B0502020202020204" pitchFamily="34" charset="0"/>
            </a:endParaRPr>
          </a:p>
          <a:p>
            <a:pPr marL="285750" indent="-285750">
              <a:lnSpc>
                <a:spcPct val="90000"/>
              </a:lnSpc>
              <a:buFont typeface="Wingdings" panose="05000000000000000000" pitchFamily="2" charset="2"/>
              <a:buChar char="Ø"/>
            </a:pPr>
            <a:r>
              <a:rPr lang="en-US" altLang="en-US" sz="1800" b="1" i="1" dirty="0">
                <a:solidFill>
                  <a:srgbClr val="FFFFFF"/>
                </a:solidFill>
                <a:latin typeface="Century Gothic" panose="020B0502020202020204" pitchFamily="34" charset="0"/>
              </a:rPr>
              <a:t>Planning Is A </a:t>
            </a:r>
            <a:r>
              <a:rPr lang="en-US" altLang="en-US" sz="1800" b="1" i="1" u="sng" dirty="0">
                <a:solidFill>
                  <a:srgbClr val="FFFFFF"/>
                </a:solidFill>
                <a:latin typeface="Century Gothic" panose="020B0502020202020204" pitchFamily="34" charset="0"/>
              </a:rPr>
              <a:t>Forward</a:t>
            </a:r>
            <a:r>
              <a:rPr lang="en-US" altLang="en-US" sz="1800" b="1" i="1" dirty="0">
                <a:solidFill>
                  <a:srgbClr val="FFFFFF"/>
                </a:solidFill>
                <a:latin typeface="Century Gothic" panose="020B0502020202020204" pitchFamily="34" charset="0"/>
              </a:rPr>
              <a:t> Thinking Process.</a:t>
            </a:r>
          </a:p>
          <a:p>
            <a:pPr indent="-228600">
              <a:lnSpc>
                <a:spcPct val="90000"/>
              </a:lnSpc>
              <a:buFont typeface="Calibri" panose="020F0502020204030204" pitchFamily="34" charset="0"/>
              <a:buChar char=""/>
            </a:pPr>
            <a:endParaRPr lang="en-US" altLang="en-US" sz="1800" b="1" i="1" dirty="0">
              <a:solidFill>
                <a:srgbClr val="FFFFFF"/>
              </a:solidFill>
            </a:endParaRPr>
          </a:p>
          <a:p>
            <a:pPr indent="-228600">
              <a:lnSpc>
                <a:spcPct val="90000"/>
              </a:lnSpc>
              <a:buFont typeface="Calibri" panose="020F0502020204030204" pitchFamily="34" charset="0"/>
              <a:buChar char=""/>
            </a:pPr>
            <a:endParaRPr lang="en-US" sz="1800" dirty="0">
              <a:solidFill>
                <a:srgbClr val="FFFFFF"/>
              </a:solidFill>
            </a:endParaRPr>
          </a:p>
        </p:txBody>
      </p:sp>
      <p:pic>
        <p:nvPicPr>
          <p:cNvPr id="5" name="Picture 4">
            <a:extLst>
              <a:ext uri="{FF2B5EF4-FFF2-40B4-BE49-F238E27FC236}">
                <a16:creationId xmlns:a16="http://schemas.microsoft.com/office/drawing/2014/main" id="{C90053E8-801C-43D5-D2F4-21279F82533E}"/>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b="-1"/>
          <a:stretch/>
        </p:blipFill>
        <p:spPr>
          <a:xfrm>
            <a:off x="4654296" y="10"/>
            <a:ext cx="7537703" cy="6857990"/>
          </a:xfrm>
          <a:prstGeom prst="rect">
            <a:avLst/>
          </a:prstGeom>
        </p:spPr>
      </p:pic>
      <p:sp>
        <p:nvSpPr>
          <p:cNvPr id="4" name="TextBox 3">
            <a:extLst>
              <a:ext uri="{FF2B5EF4-FFF2-40B4-BE49-F238E27FC236}">
                <a16:creationId xmlns:a16="http://schemas.microsoft.com/office/drawing/2014/main" id="{CC586F12-81D6-5ABF-8347-08355713FFE6}"/>
              </a:ext>
            </a:extLst>
          </p:cNvPr>
          <p:cNvSpPr txBox="1"/>
          <p:nvPr/>
        </p:nvSpPr>
        <p:spPr>
          <a:xfrm>
            <a:off x="9830455" y="6657945"/>
            <a:ext cx="236154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hebluediamondgallery.com/wooden-tile/p/plann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534693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43467" y="516835"/>
            <a:ext cx="3448259" cy="1666501"/>
          </a:xfrm>
        </p:spPr>
        <p:txBody>
          <a:bodyPr vert="horz" lIns="91440" tIns="45720" rIns="91440" bIns="45720" rtlCol="0" anchor="b">
            <a:normAutofit/>
          </a:bodyPr>
          <a:lstStyle/>
          <a:p>
            <a:r>
              <a:rPr lang="en-US" altLang="en-US" sz="4000" b="0" i="0" u="sng" cap="all" dirty="0">
                <a:solidFill>
                  <a:srgbClr val="FFFFFF"/>
                </a:solidFill>
                <a:effectLst/>
                <a:latin typeface="Century Gothic" panose="020B0502020202020204" pitchFamily="34" charset="0"/>
              </a:rPr>
              <a:t>What Is Planning</a:t>
            </a:r>
            <a:endParaRPr lang="en-US" sz="4000" b="0" i="0" cap="all" dirty="0">
              <a:solidFill>
                <a:srgbClr val="FFFFFF"/>
              </a:solidFill>
              <a:effectLst/>
              <a:latin typeface="Century Gothic" panose="020B0502020202020204" pitchFamily="34" charset="0"/>
            </a:endParaRPr>
          </a:p>
        </p:txBody>
      </p:sp>
      <p:cxnSp>
        <p:nvCxnSpPr>
          <p:cNvPr id="16" name="Straight Connector 1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43467" y="2546224"/>
            <a:ext cx="3448259" cy="3854575"/>
          </a:xfrm>
        </p:spPr>
        <p:txBody>
          <a:bodyPr vert="horz" lIns="0" tIns="45720" rIns="0" bIns="45720" rtlCol="0">
            <a:normAutofit fontScale="40000" lnSpcReduction="20000"/>
          </a:bodyPr>
          <a:lstStyle/>
          <a:p>
            <a:pPr marL="228600" indent="-228600">
              <a:buFont typeface="Wingdings 3" charset="2"/>
              <a:buChar char=""/>
            </a:pPr>
            <a:r>
              <a:rPr lang="en-US" altLang="en-US" sz="3400" b="1" i="1" dirty="0">
                <a:solidFill>
                  <a:srgbClr val="FFFF00"/>
                </a:solidFill>
                <a:latin typeface="Century Gothic" panose="020B0502020202020204" pitchFamily="34" charset="0"/>
              </a:rPr>
              <a:t>Planning</a:t>
            </a:r>
            <a:r>
              <a:rPr lang="en-US" altLang="en-US" sz="3400" b="1" i="1" dirty="0">
                <a:solidFill>
                  <a:srgbClr val="FEFFFF"/>
                </a:solidFill>
                <a:latin typeface="Century Gothic" panose="020B0502020202020204" pitchFamily="34" charset="0"/>
              </a:rPr>
              <a:t> </a:t>
            </a:r>
            <a:r>
              <a:rPr lang="en-US" altLang="en-US" sz="3400" b="1" i="1" u="sng" dirty="0">
                <a:solidFill>
                  <a:srgbClr val="FEFFFF"/>
                </a:solidFill>
                <a:latin typeface="Century Gothic" panose="020B0502020202020204" pitchFamily="34" charset="0"/>
              </a:rPr>
              <a:t>Bridges</a:t>
            </a:r>
            <a:r>
              <a:rPr lang="en-US" altLang="en-US" sz="3400" b="1" i="1" dirty="0">
                <a:solidFill>
                  <a:srgbClr val="FEFFFF"/>
                </a:solidFill>
                <a:latin typeface="Century Gothic" panose="020B0502020202020204" pitchFamily="34" charset="0"/>
              </a:rPr>
              <a:t> the Gap from Where We </a:t>
            </a:r>
            <a:r>
              <a:rPr lang="en-US" altLang="en-US" sz="3400" b="1" i="1" u="sng" dirty="0">
                <a:solidFill>
                  <a:srgbClr val="FEFFFF"/>
                </a:solidFill>
                <a:latin typeface="Century Gothic" panose="020B0502020202020204" pitchFamily="34" charset="0"/>
              </a:rPr>
              <a:t>Are</a:t>
            </a:r>
            <a:r>
              <a:rPr lang="en-US" altLang="en-US" sz="3400" b="1" i="1" dirty="0">
                <a:solidFill>
                  <a:srgbClr val="FEFFFF"/>
                </a:solidFill>
                <a:latin typeface="Century Gothic" panose="020B0502020202020204" pitchFamily="34" charset="0"/>
              </a:rPr>
              <a:t> To Where We </a:t>
            </a:r>
            <a:r>
              <a:rPr lang="en-US" altLang="en-US" sz="3400" b="1" i="1" u="sng" dirty="0">
                <a:solidFill>
                  <a:srgbClr val="FEFFFF"/>
                </a:solidFill>
                <a:latin typeface="Century Gothic" panose="020B0502020202020204" pitchFamily="34" charset="0"/>
              </a:rPr>
              <a:t>Want</a:t>
            </a:r>
            <a:r>
              <a:rPr lang="en-US" altLang="en-US" sz="3400" b="1" i="1" dirty="0">
                <a:solidFill>
                  <a:srgbClr val="FEFFFF"/>
                </a:solidFill>
                <a:latin typeface="Century Gothic" panose="020B0502020202020204" pitchFamily="34" charset="0"/>
              </a:rPr>
              <a:t> To Go.</a:t>
            </a:r>
          </a:p>
          <a:p>
            <a:pPr marL="228600" indent="-228600">
              <a:buFont typeface="Wingdings 3" charset="2"/>
              <a:buChar char=""/>
            </a:pPr>
            <a:endParaRPr lang="en-US" altLang="en-US" sz="3400" b="1" i="1" dirty="0">
              <a:solidFill>
                <a:srgbClr val="FEFFFF"/>
              </a:solidFill>
              <a:latin typeface="Century Gothic" panose="020B0502020202020204" pitchFamily="34" charset="0"/>
            </a:endParaRPr>
          </a:p>
          <a:p>
            <a:pPr marL="228600" indent="-228600">
              <a:buFont typeface="Wingdings 3" charset="2"/>
              <a:buChar char=""/>
            </a:pPr>
            <a:r>
              <a:rPr lang="en-US" altLang="en-US" sz="3400" b="1" i="1" dirty="0">
                <a:solidFill>
                  <a:srgbClr val="FFFF00"/>
                </a:solidFill>
                <a:latin typeface="Century Gothic" panose="020B0502020202020204" pitchFamily="34" charset="0"/>
              </a:rPr>
              <a:t>Planning</a:t>
            </a:r>
            <a:r>
              <a:rPr lang="en-US" altLang="en-US" sz="3400" b="1" i="1" dirty="0">
                <a:solidFill>
                  <a:srgbClr val="FEFFFF"/>
                </a:solidFill>
                <a:latin typeface="Century Gothic" panose="020B0502020202020204" pitchFamily="34" charset="0"/>
              </a:rPr>
              <a:t> Is A Process That Can Help Move A Community from </a:t>
            </a:r>
            <a:r>
              <a:rPr lang="en-US" altLang="en-US" sz="3400" b="1" i="1" u="sng" dirty="0">
                <a:solidFill>
                  <a:srgbClr val="FEFFFF"/>
                </a:solidFill>
                <a:latin typeface="Century Gothic" panose="020B0502020202020204" pitchFamily="34" charset="0"/>
              </a:rPr>
              <a:t>Today’s Reality</a:t>
            </a:r>
            <a:r>
              <a:rPr lang="en-US" altLang="en-US" sz="3400" b="1" i="1" dirty="0">
                <a:solidFill>
                  <a:srgbClr val="FEFFFF"/>
                </a:solidFill>
                <a:latin typeface="Century Gothic" panose="020B0502020202020204" pitchFamily="34" charset="0"/>
              </a:rPr>
              <a:t> to </a:t>
            </a:r>
            <a:r>
              <a:rPr lang="en-US" altLang="en-US" sz="3400" b="1" i="1" u="sng" dirty="0">
                <a:solidFill>
                  <a:srgbClr val="FEFFFF"/>
                </a:solidFill>
                <a:latin typeface="Century Gothic" panose="020B0502020202020204" pitchFamily="34" charset="0"/>
              </a:rPr>
              <a:t>Tomorrow’s Possibilities.</a:t>
            </a:r>
          </a:p>
          <a:p>
            <a:pPr marL="228600" indent="-228600">
              <a:buFont typeface="Wingdings 3" charset="2"/>
              <a:buChar char=""/>
            </a:pPr>
            <a:endParaRPr lang="en-US" altLang="en-US" sz="3400" b="1" i="1" u="sng" dirty="0">
              <a:solidFill>
                <a:srgbClr val="FEFFFF"/>
              </a:solidFill>
              <a:latin typeface="Century Gothic" panose="020B0502020202020204" pitchFamily="34" charset="0"/>
            </a:endParaRPr>
          </a:p>
          <a:p>
            <a:pPr marL="228600" indent="-228600">
              <a:buFont typeface="Wingdings 3" charset="2"/>
              <a:buChar char=""/>
            </a:pPr>
            <a:r>
              <a:rPr lang="en-US" altLang="en-US" sz="3400" b="1" i="1" dirty="0">
                <a:solidFill>
                  <a:srgbClr val="FEFFFF"/>
                </a:solidFill>
                <a:latin typeface="Century Gothic" panose="020B0502020202020204" pitchFamily="34" charset="0"/>
              </a:rPr>
              <a:t>It is more about the </a:t>
            </a:r>
            <a:r>
              <a:rPr lang="en-US" altLang="en-US" sz="3400" b="1" i="1" dirty="0">
                <a:solidFill>
                  <a:srgbClr val="FFFF00"/>
                </a:solidFill>
                <a:latin typeface="Century Gothic" panose="020B0502020202020204" pitchFamily="34" charset="0"/>
              </a:rPr>
              <a:t>planning</a:t>
            </a:r>
            <a:r>
              <a:rPr lang="en-US" altLang="en-US" sz="3400" b="1" i="1" dirty="0">
                <a:solidFill>
                  <a:srgbClr val="FEFFFF"/>
                </a:solidFill>
                <a:latin typeface="Century Gothic" panose="020B0502020202020204" pitchFamily="34" charset="0"/>
              </a:rPr>
              <a:t> than the actual document </a:t>
            </a:r>
          </a:p>
          <a:p>
            <a:pPr indent="-228600">
              <a:lnSpc>
                <a:spcPct val="90000"/>
              </a:lnSpc>
              <a:buFont typeface="Calibri" panose="020F0502020204030204" pitchFamily="34" charset="0"/>
              <a:buChar char=""/>
            </a:pPr>
            <a:endParaRPr lang="en-US" altLang="en-US" sz="1800" b="1" i="1" dirty="0">
              <a:solidFill>
                <a:srgbClr val="FFFFFF"/>
              </a:solidFill>
            </a:endParaRPr>
          </a:p>
          <a:p>
            <a:pPr indent="-228600">
              <a:lnSpc>
                <a:spcPct val="90000"/>
              </a:lnSpc>
              <a:buFont typeface="Calibri" panose="020F0502020204030204" pitchFamily="34" charset="0"/>
              <a:buChar char=""/>
            </a:pPr>
            <a:endParaRPr lang="en-US" sz="1800" dirty="0">
              <a:solidFill>
                <a:srgbClr val="FFFFFF"/>
              </a:solidFill>
            </a:endParaRPr>
          </a:p>
        </p:txBody>
      </p:sp>
      <p:pic>
        <p:nvPicPr>
          <p:cNvPr id="5" name="Picture 4">
            <a:extLst>
              <a:ext uri="{FF2B5EF4-FFF2-40B4-BE49-F238E27FC236}">
                <a16:creationId xmlns:a16="http://schemas.microsoft.com/office/drawing/2014/main" id="{C90053E8-801C-43D5-D2F4-21279F82533E}"/>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1"/>
          <a:stretch/>
        </p:blipFill>
        <p:spPr>
          <a:xfrm>
            <a:off x="4654296" y="10"/>
            <a:ext cx="7537703" cy="6857990"/>
          </a:xfrm>
          <a:prstGeom prst="rect">
            <a:avLst/>
          </a:prstGeom>
        </p:spPr>
      </p:pic>
      <p:sp>
        <p:nvSpPr>
          <p:cNvPr id="4" name="TextBox 3">
            <a:extLst>
              <a:ext uri="{FF2B5EF4-FFF2-40B4-BE49-F238E27FC236}">
                <a16:creationId xmlns:a16="http://schemas.microsoft.com/office/drawing/2014/main" id="{CC586F12-81D6-5ABF-8347-08355713FFE6}"/>
              </a:ext>
            </a:extLst>
          </p:cNvPr>
          <p:cNvSpPr txBox="1"/>
          <p:nvPr/>
        </p:nvSpPr>
        <p:spPr>
          <a:xfrm>
            <a:off x="9830455" y="6657945"/>
            <a:ext cx="236154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hebluediamondgallery.com/wooden-tile/p/plann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6" name="Picture 5">
            <a:extLst>
              <a:ext uri="{FF2B5EF4-FFF2-40B4-BE49-F238E27FC236}">
                <a16:creationId xmlns:a16="http://schemas.microsoft.com/office/drawing/2014/main" id="{F68D9818-D28A-4EC1-0FCB-9D59862DA511}"/>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4619543" y="10"/>
            <a:ext cx="7572457" cy="6857990"/>
          </a:xfrm>
          <a:prstGeom prst="rect">
            <a:avLst/>
          </a:prstGeom>
        </p:spPr>
      </p:pic>
    </p:spTree>
    <p:extLst>
      <p:ext uri="{BB962C8B-B14F-4D97-AF65-F5344CB8AC3E}">
        <p14:creationId xmlns:p14="http://schemas.microsoft.com/office/powerpoint/2010/main" val="268443969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43467" y="516835"/>
            <a:ext cx="3448259" cy="1666501"/>
          </a:xfrm>
        </p:spPr>
        <p:txBody>
          <a:bodyPr vert="horz" lIns="91440" tIns="45720" rIns="91440" bIns="45720" rtlCol="0" anchor="b">
            <a:normAutofit/>
          </a:bodyPr>
          <a:lstStyle/>
          <a:p>
            <a:r>
              <a:rPr lang="en-US" altLang="en-US" sz="4000" b="0" i="0" u="sng" cap="all" dirty="0">
                <a:solidFill>
                  <a:srgbClr val="FFFFFF"/>
                </a:solidFill>
                <a:effectLst/>
                <a:latin typeface="Century Gothic" panose="020B0502020202020204" pitchFamily="34" charset="0"/>
              </a:rPr>
              <a:t>What Is Planning</a:t>
            </a:r>
            <a:endParaRPr lang="en-US" sz="4000" b="0" i="0" cap="all" dirty="0">
              <a:solidFill>
                <a:srgbClr val="FFFFFF"/>
              </a:solidFill>
              <a:effectLst/>
              <a:latin typeface="Century Gothic" panose="020B0502020202020204" pitchFamily="34" charset="0"/>
            </a:endParaRPr>
          </a:p>
        </p:txBody>
      </p:sp>
      <p:cxnSp>
        <p:nvCxnSpPr>
          <p:cNvPr id="16" name="Straight Connector 1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43467" y="2546224"/>
            <a:ext cx="3448259" cy="4140530"/>
          </a:xfrm>
        </p:spPr>
        <p:txBody>
          <a:bodyPr vert="horz" lIns="0" tIns="45720" rIns="0" bIns="45720" rtlCol="0">
            <a:normAutofit fontScale="77500" lnSpcReduction="20000"/>
          </a:bodyPr>
          <a:lstStyle/>
          <a:p>
            <a:pPr marL="228600" lvl="4" indent="-228600" algn="l">
              <a:lnSpc>
                <a:spcPct val="120000"/>
              </a:lnSpc>
              <a:buFont typeface="Wingdings 3" charset="2"/>
              <a:buChar char=""/>
            </a:pPr>
            <a:r>
              <a:rPr lang="en-US" altLang="en-US" sz="1800" b="1" dirty="0">
                <a:solidFill>
                  <a:schemeClr val="tx1">
                    <a:lumMod val="75000"/>
                    <a:lumOff val="25000"/>
                  </a:schemeClr>
                </a:solidFill>
                <a:latin typeface="Century Gothic" panose="020B0502020202020204" pitchFamily="34" charset="0"/>
              </a:rPr>
              <a:t>Even a journey of a thousand miles must begin with a single step.		         </a:t>
            </a:r>
            <a:r>
              <a:rPr lang="en-US" altLang="en-US" sz="1400" b="1" dirty="0">
                <a:solidFill>
                  <a:schemeClr val="tx1">
                    <a:lumMod val="75000"/>
                    <a:lumOff val="25000"/>
                  </a:schemeClr>
                </a:solidFill>
                <a:latin typeface="Century Gothic" panose="020B0502020202020204" pitchFamily="34" charset="0"/>
              </a:rPr>
              <a:t>Chinese proverb</a:t>
            </a:r>
          </a:p>
          <a:p>
            <a:pPr marL="0" lvl="4" indent="-228600" algn="l">
              <a:lnSpc>
                <a:spcPct val="120000"/>
              </a:lnSpc>
              <a:buFont typeface="Wingdings 3" charset="2"/>
              <a:buChar char=""/>
            </a:pPr>
            <a:endParaRPr lang="en-US" altLang="en-US" sz="1800" b="1" dirty="0">
              <a:solidFill>
                <a:schemeClr val="tx1">
                  <a:lumMod val="75000"/>
                  <a:lumOff val="25000"/>
                </a:schemeClr>
              </a:solidFill>
              <a:latin typeface="Century Gothic" panose="020B0502020202020204" pitchFamily="34" charset="0"/>
            </a:endParaRPr>
          </a:p>
          <a:p>
            <a:pPr marL="228600" lvl="4" indent="-228600" algn="l">
              <a:lnSpc>
                <a:spcPct val="120000"/>
              </a:lnSpc>
              <a:buFont typeface="Wingdings 3" charset="2"/>
              <a:buChar char=""/>
            </a:pPr>
            <a:r>
              <a:rPr lang="en-US" altLang="en-US" sz="1800" b="1" dirty="0">
                <a:solidFill>
                  <a:schemeClr val="tx1">
                    <a:lumMod val="75000"/>
                    <a:lumOff val="25000"/>
                  </a:schemeClr>
                </a:solidFill>
                <a:latin typeface="Century Gothic" panose="020B0502020202020204" pitchFamily="34" charset="0"/>
              </a:rPr>
              <a:t>Never doubt that a small group of committed citizens can change the world; indeed it is the only thing that ever has</a:t>
            </a:r>
          </a:p>
          <a:p>
            <a:pPr marL="457200" lvl="5" algn="l">
              <a:lnSpc>
                <a:spcPct val="120000"/>
              </a:lnSpc>
            </a:pPr>
            <a:r>
              <a:rPr lang="en-US" altLang="en-US" sz="1400" b="1" dirty="0">
                <a:solidFill>
                  <a:schemeClr val="tx1">
                    <a:lumMod val="75000"/>
                    <a:lumOff val="25000"/>
                  </a:schemeClr>
                </a:solidFill>
                <a:latin typeface="Century Gothic" panose="020B0502020202020204" pitchFamily="34" charset="0"/>
              </a:rPr>
              <a:t>                                               Margaret Mead</a:t>
            </a:r>
            <a:endParaRPr lang="en-US" altLang="en-US" sz="1800" b="1" dirty="0">
              <a:solidFill>
                <a:schemeClr val="tx1">
                  <a:lumMod val="75000"/>
                  <a:lumOff val="25000"/>
                </a:schemeClr>
              </a:solidFill>
              <a:latin typeface="Century Gothic" panose="020B0502020202020204" pitchFamily="34" charset="0"/>
            </a:endParaRPr>
          </a:p>
          <a:p>
            <a:pPr marL="0" lvl="4" indent="-228600" algn="l">
              <a:lnSpc>
                <a:spcPct val="120000"/>
              </a:lnSpc>
              <a:buFont typeface="Wingdings 3" charset="2"/>
              <a:buChar char=""/>
            </a:pPr>
            <a:endParaRPr lang="en-US" altLang="en-US" sz="1800" b="1" dirty="0">
              <a:solidFill>
                <a:schemeClr val="tx1">
                  <a:lumMod val="75000"/>
                  <a:lumOff val="25000"/>
                </a:schemeClr>
              </a:solidFill>
              <a:latin typeface="Century Gothic" panose="020B0502020202020204" pitchFamily="34" charset="0"/>
            </a:endParaRPr>
          </a:p>
          <a:p>
            <a:pPr marL="228600" lvl="4" indent="-228600" algn="l">
              <a:lnSpc>
                <a:spcPct val="120000"/>
              </a:lnSpc>
              <a:buFont typeface="Wingdings 3" charset="2"/>
              <a:buChar char=""/>
            </a:pPr>
            <a:r>
              <a:rPr lang="en-US" altLang="en-US" sz="1800" b="1" dirty="0">
                <a:solidFill>
                  <a:schemeClr val="tx1">
                    <a:lumMod val="75000"/>
                    <a:lumOff val="25000"/>
                  </a:schemeClr>
                </a:solidFill>
                <a:latin typeface="Century Gothic" panose="020B0502020202020204" pitchFamily="34" charset="0"/>
              </a:rPr>
              <a:t>Vision without action is merely a dream.  Action without vision is just passing time. Vision with action can change the world.</a:t>
            </a:r>
          </a:p>
          <a:p>
            <a:pPr marL="0" lvl="4" algn="l">
              <a:lnSpc>
                <a:spcPct val="120000"/>
              </a:lnSpc>
            </a:pPr>
            <a:r>
              <a:rPr lang="en-US" altLang="en-US" sz="1800" b="1" dirty="0">
                <a:latin typeface="Century Gothic" panose="020B0502020202020204" pitchFamily="34" charset="0"/>
              </a:rPr>
              <a:t>                                                      </a:t>
            </a:r>
            <a:r>
              <a:rPr lang="en-US" altLang="en-US" sz="1400" b="1" dirty="0">
                <a:solidFill>
                  <a:schemeClr val="tx1">
                    <a:lumMod val="75000"/>
                    <a:lumOff val="25000"/>
                  </a:schemeClr>
                </a:solidFill>
                <a:latin typeface="Century Gothic" panose="020B0502020202020204" pitchFamily="34" charset="0"/>
              </a:rPr>
              <a:t>Joel Barker</a:t>
            </a:r>
            <a:endParaRPr lang="en-US" altLang="en-US" sz="1800" b="1" dirty="0">
              <a:solidFill>
                <a:schemeClr val="tx1">
                  <a:lumMod val="75000"/>
                  <a:lumOff val="25000"/>
                </a:schemeClr>
              </a:solidFill>
              <a:latin typeface="Century Gothic" panose="020B0502020202020204" pitchFamily="34" charset="0"/>
            </a:endParaRPr>
          </a:p>
          <a:p>
            <a:pPr indent="-228600">
              <a:lnSpc>
                <a:spcPct val="90000"/>
              </a:lnSpc>
              <a:buFont typeface="Calibri" panose="020F0502020204030204" pitchFamily="34" charset="0"/>
              <a:buChar char=""/>
            </a:pPr>
            <a:endParaRPr lang="en-US" sz="1800" dirty="0">
              <a:solidFill>
                <a:srgbClr val="FFFFFF"/>
              </a:solidFill>
            </a:endParaRPr>
          </a:p>
        </p:txBody>
      </p:sp>
      <p:pic>
        <p:nvPicPr>
          <p:cNvPr id="7" name="Picture 6">
            <a:extLst>
              <a:ext uri="{FF2B5EF4-FFF2-40B4-BE49-F238E27FC236}">
                <a16:creationId xmlns:a16="http://schemas.microsoft.com/office/drawing/2014/main" id="{5FD5AAB1-44E9-512C-11F2-AF27FE15EF88}"/>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619543" y="10"/>
            <a:ext cx="7572457" cy="6857990"/>
          </a:xfrm>
          <a:prstGeom prst="rect">
            <a:avLst/>
          </a:prstGeom>
        </p:spPr>
      </p:pic>
    </p:spTree>
    <p:extLst>
      <p:ext uri="{BB962C8B-B14F-4D97-AF65-F5344CB8AC3E}">
        <p14:creationId xmlns:p14="http://schemas.microsoft.com/office/powerpoint/2010/main" val="41040459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9" name="Straight Connector 6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5400" b="1" dirty="0">
                <a:solidFill>
                  <a:srgbClr val="FFFFFF"/>
                </a:solidFill>
                <a:latin typeface="Century Gothic" panose="020B0502020202020204" pitchFamily="34" charset="0"/>
              </a:rPr>
              <a:t>Project Approach</a:t>
            </a:r>
          </a:p>
        </p:txBody>
      </p:sp>
      <p:cxnSp>
        <p:nvCxnSpPr>
          <p:cNvPr id="73" name="Straight Connector 72">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2" name="Picture 51" descr="White arrows painted on the asphalt">
            <a:extLst>
              <a:ext uri="{FF2B5EF4-FFF2-40B4-BE49-F238E27FC236}">
                <a16:creationId xmlns:a16="http://schemas.microsoft.com/office/drawing/2014/main" id="{85D248CB-9583-18F6-13CF-0F13CE6A9C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35095" y="10"/>
            <a:ext cx="7556889" cy="6857990"/>
          </a:xfrm>
          <a:prstGeom prst="rect">
            <a:avLst/>
          </a:prstGeom>
        </p:spPr>
      </p:pic>
    </p:spTree>
    <p:extLst>
      <p:ext uri="{BB962C8B-B14F-4D97-AF65-F5344CB8AC3E}">
        <p14:creationId xmlns:p14="http://schemas.microsoft.com/office/powerpoint/2010/main" val="380648280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8" name="Straight Connector 6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537668" y="1450785"/>
            <a:ext cx="3659246" cy="2850319"/>
          </a:xfrm>
        </p:spPr>
        <p:txBody>
          <a:bodyPr vert="horz" lIns="91440" tIns="45720" rIns="91440" bIns="45720" rtlCol="0" anchor="b">
            <a:noAutofit/>
          </a:bodyPr>
          <a:lstStyle/>
          <a:p>
            <a:r>
              <a:rPr lang="en-US" sz="2000" b="1" dirty="0">
                <a:solidFill>
                  <a:srgbClr val="FFFFFF"/>
                </a:solidFill>
                <a:latin typeface="Century Gothic" panose="020B0502020202020204" pitchFamily="34" charset="0"/>
              </a:rPr>
              <a:t>Community Assessment</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 </a:t>
            </a:r>
            <a:br>
              <a:rPr lang="en-US" sz="2000"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Introduction</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 </a:t>
            </a:r>
            <a:br>
              <a:rPr lang="en-US" sz="2000"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Community Engagement </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 </a:t>
            </a:r>
            <a:br>
              <a:rPr lang="en-US" sz="2000"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Population </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 </a:t>
            </a:r>
            <a:br>
              <a:rPr lang="en-US" sz="2000"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Housing</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 </a:t>
            </a:r>
            <a:br>
              <a:rPr lang="en-US" sz="2000"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Economics/ Economic Development</a:t>
            </a:r>
            <a:endParaRPr lang="en-US" sz="2000" dirty="0">
              <a:solidFill>
                <a:srgbClr val="FFFFFF"/>
              </a:solidFill>
              <a:latin typeface="Century Gothic" panose="020B0502020202020204" pitchFamily="34" charset="0"/>
            </a:endParaRPr>
          </a:p>
        </p:txBody>
      </p:sp>
      <p:cxnSp>
        <p:nvCxnSpPr>
          <p:cNvPr id="72" name="Straight Connector 71">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Four wooden houses with different sizes">
            <a:extLst>
              <a:ext uri="{FF2B5EF4-FFF2-40B4-BE49-F238E27FC236}">
                <a16:creationId xmlns:a16="http://schemas.microsoft.com/office/drawing/2014/main" id="{29B554F2-0CAF-3C9B-B98D-E530ECC8E6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35095" y="10"/>
            <a:ext cx="7556889" cy="6857990"/>
          </a:xfrm>
          <a:prstGeom prst="rect">
            <a:avLst/>
          </a:prstGeom>
        </p:spPr>
      </p:pic>
    </p:spTree>
    <p:extLst>
      <p:ext uri="{BB962C8B-B14F-4D97-AF65-F5344CB8AC3E}">
        <p14:creationId xmlns:p14="http://schemas.microsoft.com/office/powerpoint/2010/main" val="225927352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307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77" name="Straight Connector 307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78" name="Rectangle 3077">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84814" y="2003840"/>
            <a:ext cx="3659246" cy="2850319"/>
          </a:xfrm>
        </p:spPr>
        <p:txBody>
          <a:bodyPr vert="horz" lIns="91440" tIns="45720" rIns="91440" bIns="45720" rtlCol="0" anchor="b">
            <a:noAutofit/>
          </a:bodyPr>
          <a:lstStyle/>
          <a:p>
            <a:r>
              <a:rPr lang="en-US" sz="2000" b="1" dirty="0">
                <a:solidFill>
                  <a:srgbClr val="FFFFFF"/>
                </a:solidFill>
                <a:latin typeface="Century Gothic" panose="020B0502020202020204" pitchFamily="34" charset="0"/>
              </a:rPr>
              <a:t>Parks and Recreation</a:t>
            </a:r>
            <a:br>
              <a:rPr lang="en-US" sz="2000" b="1" dirty="0">
                <a:solidFill>
                  <a:srgbClr val="FFFFFF"/>
                </a:solidFill>
                <a:latin typeface="Century Gothic" panose="020B0502020202020204" pitchFamily="34" charset="0"/>
              </a:rPr>
            </a:br>
            <a:br>
              <a:rPr lang="en-US" sz="2000" b="1"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City Facilities </a:t>
            </a:r>
            <a:br>
              <a:rPr lang="en-US" sz="2000" b="1"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 </a:t>
            </a:r>
            <a:br>
              <a:rPr lang="en-US" sz="2000" b="1"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Public Safety</a:t>
            </a:r>
            <a:br>
              <a:rPr lang="en-US" sz="2000" b="1"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 </a:t>
            </a:r>
            <a:br>
              <a:rPr lang="en-US" sz="2000" b="1"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Public Health</a:t>
            </a:r>
            <a:br>
              <a:rPr lang="en-US" sz="2000" b="1"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 </a:t>
            </a:r>
            <a:br>
              <a:rPr lang="en-US" sz="2000" b="1"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Telecommunication/Utilities/</a:t>
            </a:r>
            <a:br>
              <a:rPr lang="en-US" sz="2000" b="1"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Energy Chapter</a:t>
            </a:r>
            <a:br>
              <a:rPr lang="en-US" sz="2000" b="1"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 </a:t>
            </a:r>
            <a:br>
              <a:rPr lang="en-US" sz="2000" b="1" dirty="0">
                <a:solidFill>
                  <a:srgbClr val="FFFFFF"/>
                </a:solidFill>
                <a:latin typeface="Century Gothic" panose="020B0502020202020204" pitchFamily="34" charset="0"/>
              </a:rPr>
            </a:br>
            <a:r>
              <a:rPr lang="en-US" sz="2000" b="1" dirty="0">
                <a:solidFill>
                  <a:srgbClr val="FFFFFF"/>
                </a:solidFill>
                <a:latin typeface="Century Gothic" panose="020B0502020202020204" pitchFamily="34" charset="0"/>
              </a:rPr>
              <a:t>Hazards</a:t>
            </a:r>
          </a:p>
        </p:txBody>
      </p:sp>
      <p:cxnSp>
        <p:nvCxnSpPr>
          <p:cNvPr id="3080" name="Straight Connector 3079">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01D6F1D5-3E45-651C-B541-5AC05F28BA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rot="5400000">
            <a:off x="4984544" y="-349439"/>
            <a:ext cx="6857990" cy="755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990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0.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9.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0.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9.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98A6E3D1522F45981B12C4C249EE8B" ma:contentTypeVersion="16" ma:contentTypeDescription="Create a new document." ma:contentTypeScope="" ma:versionID="4c60d3ebd017821fe8360965d8893cf9">
  <xsd:schema xmlns:xsd="http://www.w3.org/2001/XMLSchema" xmlns:xs="http://www.w3.org/2001/XMLSchema" xmlns:p="http://schemas.microsoft.com/office/2006/metadata/properties" xmlns:ns3="7ef288bd-180c-4f25-ac90-14f66ce0fe87" xmlns:ns4="9c162eaf-5da6-44f3-8383-5f69d3525dff" targetNamespace="http://schemas.microsoft.com/office/2006/metadata/properties" ma:root="true" ma:fieldsID="7ac85109098a796277a74fba73f0a46c" ns3:_="" ns4:_="">
    <xsd:import namespace="7ef288bd-180c-4f25-ac90-14f66ce0fe87"/>
    <xsd:import namespace="9c162eaf-5da6-44f3-8383-5f69d3525df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f288bd-180c-4f25-ac90-14f66ce0f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162eaf-5da6-44f3-8383-5f69d3525df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ef288bd-180c-4f25-ac90-14f66ce0fe87" xsi:nil="true"/>
    <_activity xmlns="7ef288bd-180c-4f25-ac90-14f66ce0fe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630E5-8DA5-4308-96D0-83562CDD6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f288bd-180c-4f25-ac90-14f66ce0fe87"/>
    <ds:schemaRef ds:uri="9c162eaf-5da6-44f3-8383-5f69d3525d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purl.org/dc/dcmitype/"/>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c162eaf-5da6-44f3-8383-5f69d3525dff"/>
    <ds:schemaRef ds:uri="7ef288bd-180c-4f25-ac90-14f66ce0fe87"/>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3557</TotalTime>
  <Words>1132</Words>
  <Application>Microsoft Office PowerPoint</Application>
  <PresentationFormat>Widescreen</PresentationFormat>
  <Paragraphs>51</Paragraphs>
  <Slides>31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Aptos</vt:lpstr>
      <vt:lpstr>Arial</vt:lpstr>
      <vt:lpstr>Bookman Old Style</vt:lpstr>
      <vt:lpstr>Calibri</vt:lpstr>
      <vt:lpstr>Century Gothic</vt:lpstr>
      <vt:lpstr>Constantia</vt:lpstr>
      <vt:lpstr>Franklin Gothic Book</vt:lpstr>
      <vt:lpstr>Wingdings</vt:lpstr>
      <vt:lpstr>Wingdings 3</vt:lpstr>
      <vt:lpstr>1_RetrospectVTI</vt:lpstr>
      <vt:lpstr>Nevada, MO Comprehensive Plan</vt:lpstr>
      <vt:lpstr> Introductions</vt:lpstr>
      <vt:lpstr>Keith Marvin AICP –  Marvin Planning Consultants  Ryan Beaver Marvin Planning Consultants    </vt:lpstr>
      <vt:lpstr>What Is Planning</vt:lpstr>
      <vt:lpstr>What Is Planning</vt:lpstr>
      <vt:lpstr>What Is Planning</vt:lpstr>
      <vt:lpstr>Project Approach</vt:lpstr>
      <vt:lpstr>Community Assessment   Introduction   Community Engagement    Population    Housing   Economics/ Economic Development</vt:lpstr>
      <vt:lpstr>Parks and Recreation  City Facilities    Public Safety   Public Health   Telecommunication/Utilities/ Energy Chapter   Hazards</vt:lpstr>
      <vt:lpstr>Land Use    Transportation   Implementation     </vt:lpstr>
      <vt:lpstr>Introduction          </vt:lpstr>
      <vt:lpstr>Community Engagement - Digital    One crowdsource map for the community  One website for the community  Promotion through social media  Konveio         </vt:lpstr>
      <vt:lpstr>Community Engagement – In Person          </vt:lpstr>
      <vt:lpstr>Population  Population examines the community’s population from various angles:   Past populations,  Population by ethnicity,  Age cohorts,  Population change based upon natural and migration patterns, and   Population projections based upon past trends, migration patterns </vt:lpstr>
      <vt:lpstr>Housing   Like the Population Chapter except focused on key housing trends and needs.   Key Housing Goals/Objectives/Polices with timeline.   Review the housing situation to identify specific needs not being met.     </vt:lpstr>
      <vt:lpstr>Economics/ Economic Development  Examines key economic indicators of the past and present.   Painting a picture of the stability of the local economy.   Economic development strategies and techniques along with future goals / objectives / policies.   Our goals are to provide the community with economic data; plus,   Provide potential opportunities so the future land use plan can be finetuned to meet Nevada’s future needs. </vt:lpstr>
      <vt:lpstr>City Facilities  Examines key facilities including City facilities and museums, etc.   Contain any goals/objectives/polices identified for public facilities.   Examine specific levels of service needs and identify areas which may be lacking along with ideas to solve the gaps.     </vt:lpstr>
      <vt:lpstr>Parks and Recreation  Examines the existing parks and recreation facilities available throughout Nevada.  Compares the existing facilities and programs to national and regional standards to identify any major shortages or surpluses.   The future projections will also be compared to the population projections.   Goals/objectives/policies related to parks and recreation.  </vt:lpstr>
      <vt:lpstr>Public Safety  Law enforcement at the city and county level including facilities and locations  Fire and rescue facilities and stations.   Emergency Management and any other similar public safety component.   Goals/objectives/polices identified for public facilities.    </vt:lpstr>
      <vt:lpstr>Telecommunications/ Utilities/Energy  Examines different means for communication within Nevada and Vernon County (newspaper, television, etc.).   Aid significantly in helping to determine future growth areas of the city and county.   Examine the different energy sources and needs within Nevada.   Goals/objectives/polices identified for public facilities.   </vt:lpstr>
      <vt:lpstr>Hazards  A reiteration of key goals and policies from most recent Hazard Mitigation Plan (HMP)  Allows key policies and projects from the HMP to become apart of the overall planning process.   Note: Since most HMPs are updated every five-years, these data will need to be amended in order to stay current.     </vt:lpstr>
      <vt:lpstr>Land Use   Land use is a standard Comprehensive Plan element  Look at the balance between agriculture and other land uses  Land use discussion occurs regarding barriers to future growth, areas in need of redevelopment (may be prioritized)  This section very graphic in order to make specific points  Key goals/objectives/policies are apart of this section  Provide an evaluation of zoning opportunities</vt:lpstr>
      <vt:lpstr>Transportation  Transportation is standard  Specific policies regarding connectivity and road sharing are typically found within this topic   Other issues may be relevant once our team talks with the public works staff  Key goals/objectives/policies are apart of this as well   </vt:lpstr>
      <vt:lpstr>Implementation  Implementation, after the goals/objectives/polices are placed in individual sections, becomes a very basic implementation strategy.           </vt:lpstr>
      <vt:lpstr>Public Involvement</vt:lpstr>
      <vt:lpstr>Public Involvement is critical to a successful project  Get Involved  Be a part of a Focus Group if asked  Go to the “In person meetings” in the future  Engage on the digital platforms and through our physical surveys </vt:lpstr>
      <vt:lpstr> </vt:lpstr>
      <vt:lpstr>Survey will be topic specific.  Take photos of the “good”, the “bad, and the “ugly” in Nevada. Leave photos at the city office if you prefer to show us that way.  Use the crowdsource map to show us where there are issues or assets in the city. We will print out 11x17 maps for you to use if you prefer to not engage on a computer. </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Island, NE  Comprehensive Plan Update</dc:title>
  <dc:creator>MPC Main</dc:creator>
  <cp:lastModifiedBy>Keith Marvin</cp:lastModifiedBy>
  <cp:revision>26</cp:revision>
  <dcterms:created xsi:type="dcterms:W3CDTF">2022-05-23T20:40:56Z</dcterms:created>
  <dcterms:modified xsi:type="dcterms:W3CDTF">2025-11-17T16:21:13Z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0x0101005298A6E3D1522F45981B12C4C249EE8B</vt:lpwstr>
  </property>
</Properties>
</file>